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1"/>
  </p:sldMasterIdLst>
  <p:sldIdLst>
    <p:sldId id="299" r:id="rId2"/>
    <p:sldId id="256" r:id="rId3"/>
    <p:sldId id="295" r:id="rId4"/>
    <p:sldId id="296" r:id="rId5"/>
    <p:sldId id="258" r:id="rId6"/>
    <p:sldId id="300" r:id="rId7"/>
    <p:sldId id="259" r:id="rId8"/>
    <p:sldId id="260" r:id="rId9"/>
    <p:sldId id="261" r:id="rId10"/>
    <p:sldId id="262" r:id="rId11"/>
    <p:sldId id="264" r:id="rId12"/>
    <p:sldId id="265" r:id="rId13"/>
    <p:sldId id="269" r:id="rId14"/>
    <p:sldId id="268" r:id="rId15"/>
    <p:sldId id="270" r:id="rId16"/>
    <p:sldId id="272" r:id="rId17"/>
    <p:sldId id="271" r:id="rId18"/>
    <p:sldId id="297" r:id="rId19"/>
    <p:sldId id="263" r:id="rId20"/>
    <p:sldId id="275" r:id="rId21"/>
    <p:sldId id="276" r:id="rId22"/>
    <p:sldId id="279" r:id="rId23"/>
    <p:sldId id="278" r:id="rId24"/>
    <p:sldId id="277" r:id="rId25"/>
    <p:sldId id="274" r:id="rId26"/>
    <p:sldId id="280" r:id="rId27"/>
    <p:sldId id="281" r:id="rId28"/>
    <p:sldId id="298" r:id="rId29"/>
    <p:sldId id="282" r:id="rId30"/>
    <p:sldId id="283" r:id="rId31"/>
    <p:sldId id="285" r:id="rId32"/>
    <p:sldId id="301" r:id="rId33"/>
    <p:sldId id="286" r:id="rId34"/>
    <p:sldId id="287" r:id="rId35"/>
    <p:sldId id="289" r:id="rId36"/>
    <p:sldId id="292" r:id="rId37"/>
    <p:sldId id="293" r:id="rId38"/>
    <p:sldId id="290" r:id="rId39"/>
    <p:sldId id="291" r:id="rId40"/>
    <p:sldId id="294" r:id="rId4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5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42C40-B457-4786-A77E-E7262E93117E}" type="datetimeFigureOut">
              <a:rPr lang="nl-NL" smtClean="0"/>
              <a:t>1-5-2023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7C240-37AB-412B-B954-14EB4D14CD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586813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42C40-B457-4786-A77E-E7262E93117E}" type="datetimeFigureOut">
              <a:rPr lang="nl-NL" smtClean="0"/>
              <a:t>1-5-2023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7C240-37AB-412B-B954-14EB4D14CD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56822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42C40-B457-4786-A77E-E7262E93117E}" type="datetimeFigureOut">
              <a:rPr lang="nl-NL" smtClean="0"/>
              <a:t>1-5-2023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7C240-37AB-412B-B954-14EB4D14CD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14086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42C40-B457-4786-A77E-E7262E93117E}" type="datetimeFigureOut">
              <a:rPr lang="nl-NL" smtClean="0"/>
              <a:t>1-5-2023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7C240-37AB-412B-B954-14EB4D14CD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54070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42C40-B457-4786-A77E-E7262E93117E}" type="datetimeFigureOut">
              <a:rPr lang="nl-NL" smtClean="0"/>
              <a:t>1-5-2023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7C240-37AB-412B-B954-14EB4D14CD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27742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42C40-B457-4786-A77E-E7262E93117E}" type="datetimeFigureOut">
              <a:rPr lang="nl-NL" smtClean="0"/>
              <a:t>1-5-2023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7C240-37AB-412B-B954-14EB4D14CD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696195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42C40-B457-4786-A77E-E7262E93117E}" type="datetimeFigureOut">
              <a:rPr lang="nl-NL" smtClean="0"/>
              <a:t>1-5-2023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7C240-37AB-412B-B954-14EB4D14CD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90538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42C40-B457-4786-A77E-E7262E93117E}" type="datetimeFigureOut">
              <a:rPr lang="nl-NL" smtClean="0"/>
              <a:t>1-5-2023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7C240-37AB-412B-B954-14EB4D14CD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41567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42C40-B457-4786-A77E-E7262E93117E}" type="datetimeFigureOut">
              <a:rPr lang="nl-NL" smtClean="0"/>
              <a:t>1-5-2023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7C240-37AB-412B-B954-14EB4D14CD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31714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42C40-B457-4786-A77E-E7262E93117E}" type="datetimeFigureOut">
              <a:rPr lang="nl-NL" smtClean="0"/>
              <a:t>1-5-2023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7C240-37AB-412B-B954-14EB4D14CD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13485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42C40-B457-4786-A77E-E7262E93117E}" type="datetimeFigureOut">
              <a:rPr lang="nl-NL" smtClean="0"/>
              <a:t>1-5-2023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7C240-37AB-412B-B954-14EB4D14CD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98518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442C40-B457-4786-A77E-E7262E93117E}" type="datetimeFigureOut">
              <a:rPr lang="nl-NL" smtClean="0"/>
              <a:t>1-5-2023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7C240-37AB-412B-B954-14EB4D14CD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7027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CBDA9B99-02F0-8915-770E-3B6A21B8F44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556" t="4938" r="15000" b="6172"/>
          <a:stretch/>
        </p:blipFill>
        <p:spPr>
          <a:xfrm>
            <a:off x="165806" y="311150"/>
            <a:ext cx="8978194" cy="646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74053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>
            <a:extLst>
              <a:ext uri="{FF2B5EF4-FFF2-40B4-BE49-F238E27FC236}">
                <a16:creationId xmlns:a16="http://schemas.microsoft.com/office/drawing/2014/main" id="{2D76FC77-B626-4DE6-8967-6E19FF150008}"/>
              </a:ext>
            </a:extLst>
          </p:cNvPr>
          <p:cNvSpPr/>
          <p:nvPr/>
        </p:nvSpPr>
        <p:spPr>
          <a:xfrm>
            <a:off x="231732" y="156569"/>
            <a:ext cx="8912268" cy="73630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2000" b="1" u="sng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Onderzoeksvraag 1</a:t>
            </a:r>
            <a:endParaRPr lang="nl-N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1285240" algn="l"/>
              </a:tabLst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Behoort het waterstofcarbonaation, HCO</a:t>
            </a:r>
            <a:r>
              <a:rPr lang="nl-NL" baseline="-25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tot de zuren of basen?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1285240" algn="l"/>
              </a:tabLst>
            </a:pPr>
            <a:r>
              <a:rPr lang="nl-NL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Uitvoering</a:t>
            </a:r>
            <a:endParaRPr lang="nl-N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Schenk in drie reageerbuizen enkele mL calciumwaterstofcarbonaatoplossing        ( Ca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2+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+ 2HCO</a:t>
            </a:r>
            <a:r>
              <a:rPr lang="nl-NL" baseline="-25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).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Voeg aan de eerste buis een beetje natronloog ( Na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OH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toe.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Voeg aan de tweede buis een beetje zoutzuur ( H</a:t>
            </a:r>
            <a:r>
              <a:rPr lang="nl-NL" baseline="-25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Cl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) toe. Laat de buis enige tijd staan en let op </a:t>
            </a:r>
            <a:r>
              <a:rPr lang="nl-NL" u="sng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gasvorming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Vragen</a:t>
            </a:r>
            <a:endParaRPr lang="nl-N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buSzPts val="1000"/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waarneming in de eerste buis kun je verklaren met twee reacties. Eerst vindt een zuur-base-reactie plaats, daarna een neerslagreactie:  Ca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2+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+  CO</a:t>
            </a:r>
            <a:r>
              <a:rPr lang="nl-NL" baseline="-25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2-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→  Ca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2+ 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</a:t>
            </a:r>
            <a:r>
              <a:rPr lang="nl-NL" baseline="-25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2-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Geef de vergelijking van de eerste zuur-base reactie.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24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HCO</a:t>
            </a:r>
            <a:r>
              <a:rPr lang="nl-NL" sz="2400" baseline="-25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sz="2400" baseline="30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nl-NL" sz="24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nl-NL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  OH</a:t>
            </a:r>
            <a:r>
              <a:rPr lang="nl-NL" sz="2400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  </a:t>
            </a:r>
            <a:r>
              <a:rPr lang="nl-NL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→    </a:t>
            </a:r>
            <a:r>
              <a:rPr lang="nl-NL" sz="24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</a:t>
            </a:r>
            <a:r>
              <a:rPr lang="nl-NL" sz="2400" baseline="-25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sz="2400" baseline="30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2-  </a:t>
            </a:r>
            <a:r>
              <a:rPr lang="nl-NL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 H</a:t>
            </a:r>
            <a:r>
              <a:rPr lang="nl-NL" sz="2400" baseline="-25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nl-NL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1400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Leg uit of bij deze eerste reactie HCO</a:t>
            </a:r>
            <a:r>
              <a:rPr lang="nl-NL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nl-NL" baseline="30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het zuur of de base is.</a:t>
            </a:r>
          </a:p>
          <a:p>
            <a:pPr>
              <a:lnSpc>
                <a:spcPct val="115000"/>
              </a:lnSpc>
            </a:pPr>
            <a:endParaRPr lang="nl-NL" dirty="0"/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24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HCO</a:t>
            </a:r>
            <a:r>
              <a:rPr lang="nl-NL" sz="2400" baseline="-25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sz="2400" baseline="30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nl-NL" sz="24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staat  H</a:t>
            </a:r>
            <a:r>
              <a:rPr lang="nl-NL" sz="2400" baseline="30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nl-NL" sz="24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af.  Het is dus een zuur in deze reactie.</a:t>
            </a:r>
            <a:endParaRPr lang="nl-NL" sz="2400" baseline="30000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N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848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>
            <a:extLst>
              <a:ext uri="{FF2B5EF4-FFF2-40B4-BE49-F238E27FC236}">
                <a16:creationId xmlns:a16="http://schemas.microsoft.com/office/drawing/2014/main" id="{2D76FC77-B626-4DE6-8967-6E19FF150008}"/>
              </a:ext>
            </a:extLst>
          </p:cNvPr>
          <p:cNvSpPr/>
          <p:nvPr/>
        </p:nvSpPr>
        <p:spPr>
          <a:xfrm>
            <a:off x="231732" y="156569"/>
            <a:ext cx="8912268" cy="49916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2000" b="1" u="sng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Onderzoeksvraag 1</a:t>
            </a:r>
            <a:endParaRPr lang="nl-N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1285240" algn="l"/>
              </a:tabLst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Behoort het waterstofcarbonaation, </a:t>
            </a:r>
            <a:r>
              <a:rPr lang="nl-NL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HCO</a:t>
            </a:r>
            <a:r>
              <a:rPr lang="nl-NL" baseline="-25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baseline="30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tot de zuren of basen?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1285240" algn="l"/>
              </a:tabLst>
            </a:pPr>
            <a:r>
              <a:rPr lang="nl-NL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Uitvoering</a:t>
            </a:r>
            <a:endParaRPr lang="nl-N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Schenk in drie reageerbuizen enkele mL calciumwaterstofcarbonaatoplossing        ( Ca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2+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+ 2HCO</a:t>
            </a:r>
            <a:r>
              <a:rPr lang="nl-NL" baseline="-25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).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Voeg aan de eerste buis een beetje natronloog ( Na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OH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toe.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Voeg aan de tweede buis een beetje zoutzuur ( H</a:t>
            </a:r>
            <a:r>
              <a:rPr lang="nl-NL" baseline="-25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Cl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) toe. Laat de buis enige tijd staan en let op </a:t>
            </a:r>
            <a:r>
              <a:rPr lang="nl-NL" u="sng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gasvorming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Vragen</a:t>
            </a:r>
            <a:endParaRPr lang="nl-N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nl-N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Geef de vergelijking van de zuur-basereactie die plaatsvindt in de tweede buis.</a:t>
            </a:r>
          </a:p>
          <a:p>
            <a:pPr>
              <a:lnSpc>
                <a:spcPct val="115000"/>
              </a:lnSpc>
            </a:pP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N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49249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>
            <a:extLst>
              <a:ext uri="{FF2B5EF4-FFF2-40B4-BE49-F238E27FC236}">
                <a16:creationId xmlns:a16="http://schemas.microsoft.com/office/drawing/2014/main" id="{2D76FC77-B626-4DE6-8967-6E19FF150008}"/>
              </a:ext>
            </a:extLst>
          </p:cNvPr>
          <p:cNvSpPr/>
          <p:nvPr/>
        </p:nvSpPr>
        <p:spPr>
          <a:xfrm>
            <a:off x="231732" y="156569"/>
            <a:ext cx="8912268" cy="49916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2000" b="1" u="sng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Onderzoeksvraag 1</a:t>
            </a:r>
            <a:endParaRPr lang="nl-N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1285240" algn="l"/>
              </a:tabLst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Behoort het waterstofcarbonaation, HCO</a:t>
            </a:r>
            <a:r>
              <a:rPr lang="nl-NL" baseline="-25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tot de zuren of basen?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1285240" algn="l"/>
              </a:tabLst>
            </a:pPr>
            <a:r>
              <a:rPr lang="nl-NL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Uitvoering</a:t>
            </a:r>
            <a:endParaRPr lang="nl-N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Schenk in drie reageerbuizen enkele mL calciumwaterstofcarbonaatoplossing        ( Ca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2+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+ 2</a:t>
            </a:r>
            <a:r>
              <a:rPr lang="nl-NL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HCO</a:t>
            </a:r>
            <a:r>
              <a:rPr lang="nl-NL" baseline="-25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baseline="30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).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Voeg aan de eerste buis een beetje natronloog ( Na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OH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toe.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Voeg aan de tweede buis een beetje zoutzuur ( </a:t>
            </a:r>
            <a:r>
              <a:rPr lang="nl-NL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nl-NL" baseline="-25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nl-NL" baseline="30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Cl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) toe. Laat de buis enige tijd staan en let op </a:t>
            </a:r>
            <a:r>
              <a:rPr lang="nl-NL" u="sng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gasvorming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Vragen</a:t>
            </a:r>
            <a:endParaRPr lang="nl-N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Geef de vergelijking van de zuur-basereactie die plaatsvindt in de tweede buis.</a:t>
            </a:r>
          </a:p>
          <a:p>
            <a:pPr>
              <a:lnSpc>
                <a:spcPct val="115000"/>
              </a:lnSpc>
            </a:pP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N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2237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>
            <a:extLst>
              <a:ext uri="{FF2B5EF4-FFF2-40B4-BE49-F238E27FC236}">
                <a16:creationId xmlns:a16="http://schemas.microsoft.com/office/drawing/2014/main" id="{2D76FC77-B626-4DE6-8967-6E19FF150008}"/>
              </a:ext>
            </a:extLst>
          </p:cNvPr>
          <p:cNvSpPr/>
          <p:nvPr/>
        </p:nvSpPr>
        <p:spPr>
          <a:xfrm>
            <a:off x="231732" y="156569"/>
            <a:ext cx="8912268" cy="5482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2000" b="1" u="sng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Onderzoeksvraag 1</a:t>
            </a:r>
            <a:endParaRPr lang="nl-N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1285240" algn="l"/>
              </a:tabLst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Behoort het waterstofcarbonaation, HCO</a:t>
            </a:r>
            <a:r>
              <a:rPr lang="nl-NL" baseline="-25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tot de zuren of basen?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1285240" algn="l"/>
              </a:tabLst>
            </a:pPr>
            <a:r>
              <a:rPr lang="nl-NL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Uitvoering</a:t>
            </a:r>
            <a:endParaRPr lang="nl-N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Schenk in drie reageerbuizen enkele mL calciumwaterstofcarbonaatoplossing        ( Ca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2+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+ 2</a:t>
            </a:r>
            <a:r>
              <a:rPr lang="nl-NL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HCO</a:t>
            </a:r>
            <a:r>
              <a:rPr lang="nl-NL" baseline="-25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baseline="30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).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Voeg aan de eerste buis een beetje natronloog ( Na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OH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toe.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Voeg aan de tweede buis een beetje zoutzuur ( </a:t>
            </a:r>
            <a:r>
              <a:rPr lang="nl-NL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nl-NL" baseline="-25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nl-NL" baseline="30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Cl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) toe. Laat de buis enige tijd staan en let op </a:t>
            </a:r>
            <a:r>
              <a:rPr lang="nl-NL" u="sng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gasvorming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Vragen</a:t>
            </a:r>
            <a:endParaRPr lang="nl-N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Geef de vergelijking van de zuur-basereactie die plaatsvindt in de tweede buis.</a:t>
            </a:r>
          </a:p>
          <a:p>
            <a:pPr>
              <a:lnSpc>
                <a:spcPct val="115000"/>
              </a:lnSpc>
            </a:pP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24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HCO</a:t>
            </a:r>
            <a:r>
              <a:rPr lang="nl-NL" sz="2400" baseline="-25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sz="2400" baseline="30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nl-NL" sz="24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+  H</a:t>
            </a:r>
            <a:r>
              <a:rPr lang="nl-NL" sz="2400" baseline="-25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sz="24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nl-NL" sz="2400" baseline="30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nl-NL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nl-NL" sz="24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→  H</a:t>
            </a:r>
            <a:r>
              <a:rPr lang="nl-NL" sz="2400" baseline="-25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nl-NL" sz="24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</a:t>
            </a:r>
            <a:r>
              <a:rPr lang="nl-NL" sz="2400" baseline="-25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sz="2400" baseline="30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nl-NL" sz="24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 H</a:t>
            </a:r>
            <a:r>
              <a:rPr lang="nl-NL" sz="2400" baseline="-25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nl-NL" sz="24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24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</a:t>
            </a:r>
            <a:r>
              <a:rPr lang="nl-NL" sz="32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nl-NL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86255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>
            <a:extLst>
              <a:ext uri="{FF2B5EF4-FFF2-40B4-BE49-F238E27FC236}">
                <a16:creationId xmlns:a16="http://schemas.microsoft.com/office/drawing/2014/main" id="{2D76FC77-B626-4DE6-8967-6E19FF150008}"/>
              </a:ext>
            </a:extLst>
          </p:cNvPr>
          <p:cNvSpPr/>
          <p:nvPr/>
        </p:nvSpPr>
        <p:spPr>
          <a:xfrm>
            <a:off x="231732" y="156569"/>
            <a:ext cx="8912268" cy="58012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2000" b="1" u="sng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Onderzoeksvraag 1</a:t>
            </a:r>
            <a:endParaRPr lang="nl-N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1285240" algn="l"/>
              </a:tabLst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Behoort het waterstofcarbonaation, HCO</a:t>
            </a:r>
            <a:r>
              <a:rPr lang="nl-NL" baseline="-25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tot de zuren of basen?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1285240" algn="l"/>
              </a:tabLst>
            </a:pPr>
            <a:r>
              <a:rPr lang="nl-NL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Uitvoering</a:t>
            </a:r>
            <a:endParaRPr lang="nl-N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Schenk in drie reageerbuizen enkele mL calciumwaterstofcarbonaatoplossing        ( Ca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2+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+ 2HCO</a:t>
            </a:r>
            <a:r>
              <a:rPr lang="nl-NL" baseline="-25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).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Voeg aan de eerste buis een beetje natronloog ( Na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OH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toe.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Voeg aan de tweede buis een beetje zoutzuur ( H</a:t>
            </a:r>
            <a:r>
              <a:rPr lang="nl-NL" baseline="-25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Cl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) toe. Laat de buis enige tijd staan en let op </a:t>
            </a:r>
            <a:r>
              <a:rPr lang="nl-NL" u="sng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gasvorming</a:t>
            </a:r>
            <a:r>
              <a:rPr lang="nl-NL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nl-NL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Vragen</a:t>
            </a:r>
            <a:endParaRPr lang="nl-N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Geef de vergelijking van de zuur-basereactie die plaatsvindt in de tweede buis.</a:t>
            </a:r>
          </a:p>
          <a:p>
            <a:pPr>
              <a:lnSpc>
                <a:spcPct val="115000"/>
              </a:lnSpc>
            </a:pP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24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HCO</a:t>
            </a:r>
            <a:r>
              <a:rPr lang="nl-NL" sz="2400" baseline="-25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sz="2400" baseline="30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nl-NL" sz="24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+  H</a:t>
            </a:r>
            <a:r>
              <a:rPr lang="nl-NL" sz="2400" baseline="-25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sz="24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nl-NL" sz="2400" baseline="30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nl-NL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nl-NL" sz="24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→  H</a:t>
            </a:r>
            <a:r>
              <a:rPr lang="nl-NL" sz="2400" baseline="-25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nl-NL" sz="24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</a:t>
            </a:r>
            <a:r>
              <a:rPr lang="nl-NL" sz="2400" baseline="-25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sz="2400" baseline="30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nl-NL" sz="24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 H</a:t>
            </a:r>
            <a:r>
              <a:rPr lang="nl-NL" sz="2400" baseline="-25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nl-NL" sz="24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24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</a:t>
            </a:r>
            <a:r>
              <a:rPr lang="nl-NL" sz="32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24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→  CO</a:t>
            </a:r>
            <a:r>
              <a:rPr lang="nl-NL" sz="2400" baseline="-25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  </a:t>
            </a:r>
            <a:r>
              <a:rPr lang="nl-NL" sz="24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  2 H</a:t>
            </a:r>
            <a:r>
              <a:rPr lang="nl-NL" sz="2400" baseline="-25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nl-NL" sz="24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94673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>
            <a:extLst>
              <a:ext uri="{FF2B5EF4-FFF2-40B4-BE49-F238E27FC236}">
                <a16:creationId xmlns:a16="http://schemas.microsoft.com/office/drawing/2014/main" id="{2D76FC77-B626-4DE6-8967-6E19FF150008}"/>
              </a:ext>
            </a:extLst>
          </p:cNvPr>
          <p:cNvSpPr/>
          <p:nvPr/>
        </p:nvSpPr>
        <p:spPr>
          <a:xfrm>
            <a:off x="231732" y="156569"/>
            <a:ext cx="8912268" cy="62613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2000" b="1" u="sng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Onderzoeksvraag 1</a:t>
            </a:r>
            <a:endParaRPr lang="nl-N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1285240" algn="l"/>
              </a:tabLst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Behoort het waterstofcarbonaation, HCO</a:t>
            </a:r>
            <a:r>
              <a:rPr lang="nl-NL" baseline="-25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tot de zuren of basen?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1285240" algn="l"/>
              </a:tabLst>
            </a:pPr>
            <a:r>
              <a:rPr lang="nl-NL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Uitvoering</a:t>
            </a:r>
            <a:endParaRPr lang="nl-N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Schenk in drie reageerbuizen enkele mL calciumwaterstofcarbonaatoplossing        ( Ca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2+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+ 2HCO</a:t>
            </a:r>
            <a:r>
              <a:rPr lang="nl-NL" baseline="-25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).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Voeg aan de eerste buis een beetje natronloog ( Na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OH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toe.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Voeg aan de tweede buis een beetje zoutzuur ( H</a:t>
            </a:r>
            <a:r>
              <a:rPr lang="nl-NL" baseline="-25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Cl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) toe. Laat de buis enige tijd staan en let op </a:t>
            </a:r>
            <a:r>
              <a:rPr lang="nl-NL" u="sng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gasvorming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Vragen</a:t>
            </a:r>
            <a:endParaRPr lang="nl-N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Geef de vergelijking van de zuur-basereactie die plaatsvindt in de tweede buis.</a:t>
            </a:r>
          </a:p>
          <a:p>
            <a:pPr>
              <a:lnSpc>
                <a:spcPct val="115000"/>
              </a:lnSpc>
            </a:pP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24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HCO</a:t>
            </a:r>
            <a:r>
              <a:rPr lang="nl-NL" sz="2400" baseline="-25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sz="2400" baseline="30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nl-NL" sz="24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+  H</a:t>
            </a:r>
            <a:r>
              <a:rPr lang="nl-NL" sz="2400" baseline="-25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sz="24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nl-NL" sz="2400" baseline="30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nl-NL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nl-NL" sz="24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→  H</a:t>
            </a:r>
            <a:r>
              <a:rPr lang="nl-NL" sz="2400" baseline="-25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nl-NL" sz="24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</a:t>
            </a:r>
            <a:r>
              <a:rPr lang="nl-NL" sz="2400" baseline="-25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sz="2400" baseline="30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nl-NL" sz="24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 H</a:t>
            </a:r>
            <a:r>
              <a:rPr lang="nl-NL" sz="2400" baseline="-25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nl-NL" sz="24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24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</a:t>
            </a:r>
            <a:r>
              <a:rPr lang="nl-NL" sz="32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24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→  CO</a:t>
            </a:r>
            <a:r>
              <a:rPr lang="nl-NL" sz="2400" baseline="-25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  </a:t>
            </a:r>
            <a:r>
              <a:rPr lang="nl-NL" sz="24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  2 H</a:t>
            </a:r>
            <a:r>
              <a:rPr lang="nl-NL" sz="2400" baseline="-25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nl-NL" sz="24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15000"/>
              </a:lnSpc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Leg uit of bij deze reactie HCO</a:t>
            </a:r>
            <a:r>
              <a:rPr lang="nl-NL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nl-NL" baseline="30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het zuur of de base is.</a:t>
            </a:r>
          </a:p>
          <a:p>
            <a:pPr>
              <a:lnSpc>
                <a:spcPct val="115000"/>
              </a:lnSpc>
            </a:pP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27485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>
            <a:extLst>
              <a:ext uri="{FF2B5EF4-FFF2-40B4-BE49-F238E27FC236}">
                <a16:creationId xmlns:a16="http://schemas.microsoft.com/office/drawing/2014/main" id="{2D76FC77-B626-4DE6-8967-6E19FF150008}"/>
              </a:ext>
            </a:extLst>
          </p:cNvPr>
          <p:cNvSpPr/>
          <p:nvPr/>
        </p:nvSpPr>
        <p:spPr>
          <a:xfrm>
            <a:off x="231732" y="156569"/>
            <a:ext cx="8912268" cy="6933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2000" b="1" u="sng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Onderzoeksvraag 1</a:t>
            </a:r>
            <a:endParaRPr lang="nl-N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1285240" algn="l"/>
              </a:tabLst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Behoort het waterstofcarbonaation, HCO</a:t>
            </a:r>
            <a:r>
              <a:rPr lang="nl-NL" baseline="-25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tot de zuren of basen?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1285240" algn="l"/>
              </a:tabLst>
            </a:pPr>
            <a:r>
              <a:rPr lang="nl-NL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Uitvoering</a:t>
            </a:r>
            <a:endParaRPr lang="nl-N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Schenk in drie reageerbuizen enkele mL calciumwaterstofcarbonaatoplossing        ( Ca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2+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+ 2HCO</a:t>
            </a:r>
            <a:r>
              <a:rPr lang="nl-NL" baseline="-25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).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Voeg aan de eerste buis een beetje natronloog ( Na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OH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toe.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Voeg aan de tweede buis een beetje zoutzuur ( H</a:t>
            </a:r>
            <a:r>
              <a:rPr lang="nl-NL" baseline="-25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Cl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) toe. Laat de buis enige tijd staan en let op </a:t>
            </a:r>
            <a:r>
              <a:rPr lang="nl-NL" u="sng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gasvorming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Vragen</a:t>
            </a:r>
            <a:endParaRPr lang="nl-N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Geef de vergelijking van de zuur-basereactie die plaatsvindt in de tweede buis.</a:t>
            </a:r>
          </a:p>
          <a:p>
            <a:pPr>
              <a:lnSpc>
                <a:spcPct val="115000"/>
              </a:lnSpc>
            </a:pP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24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HCO</a:t>
            </a:r>
            <a:r>
              <a:rPr lang="nl-NL" sz="2400" baseline="-25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sz="2400" baseline="30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nl-NL" sz="24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nl-NL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 H</a:t>
            </a:r>
            <a:r>
              <a:rPr lang="nl-NL" sz="2400" baseline="-25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nl-NL" sz="2400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nl-NL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→  </a:t>
            </a:r>
            <a:r>
              <a:rPr lang="nl-NL" sz="24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nl-NL" sz="2400" baseline="-25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nl-NL" sz="24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</a:t>
            </a:r>
            <a:r>
              <a:rPr lang="nl-NL" sz="2400" baseline="-25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sz="2400" baseline="30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nl-NL" sz="24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 H</a:t>
            </a:r>
            <a:r>
              <a:rPr lang="nl-NL" sz="2400" baseline="-25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nl-NL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24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</a:t>
            </a:r>
            <a:r>
              <a:rPr lang="nl-NL" sz="32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→  CO</a:t>
            </a:r>
            <a:r>
              <a:rPr lang="nl-NL" sz="2400" baseline="-25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  </a:t>
            </a:r>
            <a:r>
              <a:rPr lang="nl-NL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  2 H</a:t>
            </a:r>
            <a:r>
              <a:rPr lang="nl-NL" sz="2400" baseline="-25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nl-NL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15000"/>
              </a:lnSpc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Leg uit of bij deze reactie HCO</a:t>
            </a:r>
            <a:r>
              <a:rPr lang="nl-NL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nl-NL" baseline="30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het zuur of de base is.</a:t>
            </a:r>
          </a:p>
          <a:p>
            <a:pPr>
              <a:lnSpc>
                <a:spcPct val="115000"/>
              </a:lnSpc>
            </a:pP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r>
              <a:rPr lang="nl-NL" sz="24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HCO</a:t>
            </a:r>
            <a:r>
              <a:rPr lang="nl-NL" sz="2400" baseline="-25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sz="2400" baseline="30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nl-NL" sz="24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neemt H</a:t>
            </a:r>
            <a:r>
              <a:rPr lang="nl-NL" sz="2400" baseline="30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nl-NL" sz="24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op. In deze reactie is het een base.</a:t>
            </a:r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endParaRPr lang="nl-NL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9725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>
            <a:extLst>
              <a:ext uri="{FF2B5EF4-FFF2-40B4-BE49-F238E27FC236}">
                <a16:creationId xmlns:a16="http://schemas.microsoft.com/office/drawing/2014/main" id="{2D76FC77-B626-4DE6-8967-6E19FF150008}"/>
              </a:ext>
            </a:extLst>
          </p:cNvPr>
          <p:cNvSpPr/>
          <p:nvPr/>
        </p:nvSpPr>
        <p:spPr>
          <a:xfrm>
            <a:off x="231732" y="156569"/>
            <a:ext cx="8912268" cy="75355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2000" b="1" u="sng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Onderzoeksvraag 1</a:t>
            </a:r>
            <a:endParaRPr lang="nl-N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1285240" algn="l"/>
              </a:tabLst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Behoort het waterstofcarbonaation, HCO</a:t>
            </a:r>
            <a:r>
              <a:rPr lang="nl-NL" baseline="-25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tot de zuren of basen?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1285240" algn="l"/>
              </a:tabLst>
            </a:pPr>
            <a:r>
              <a:rPr lang="nl-NL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Uitvoering</a:t>
            </a:r>
            <a:endParaRPr lang="nl-N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Schenk in drie reageerbuizen enkele mL calciumwaterstofcarbonaatoplossing        ( Ca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2+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+ 2HCO</a:t>
            </a:r>
            <a:r>
              <a:rPr lang="nl-NL" baseline="-25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).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Voeg aan de eerste buis een beetje natronloog ( Na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OH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toe.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Voeg aan de tweede buis een beetje zoutzuur ( H</a:t>
            </a:r>
            <a:r>
              <a:rPr lang="nl-NL" baseline="-25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Cl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) toe. Laat de buis enige tijd staan en let op </a:t>
            </a:r>
            <a:r>
              <a:rPr lang="nl-NL" u="sng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gasvorming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Vragen</a:t>
            </a:r>
            <a:endParaRPr lang="nl-N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Geef de vergelijking van de zuur-basereactie die plaatsvindt in de tweede buis.</a:t>
            </a:r>
          </a:p>
          <a:p>
            <a:pPr>
              <a:lnSpc>
                <a:spcPct val="115000"/>
              </a:lnSpc>
            </a:pP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HCO</a:t>
            </a:r>
            <a:r>
              <a:rPr lang="nl-NL" sz="2400" baseline="-25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sz="2400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nl-NL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+  H</a:t>
            </a:r>
            <a:r>
              <a:rPr lang="nl-NL" sz="2400" baseline="-25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nl-NL" sz="2400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nl-NL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→  H</a:t>
            </a:r>
            <a:r>
              <a:rPr lang="nl-NL" sz="2400" baseline="-25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nl-NL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</a:t>
            </a:r>
            <a:r>
              <a:rPr lang="nl-NL" sz="2400" baseline="-25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sz="2400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nl-NL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 H</a:t>
            </a:r>
            <a:r>
              <a:rPr lang="nl-NL" sz="2400" baseline="-25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nl-NL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</a:t>
            </a:r>
            <a:r>
              <a:rPr lang="nl-NL" sz="3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→  CO</a:t>
            </a:r>
            <a:r>
              <a:rPr lang="nl-NL" sz="2400" baseline="-25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  </a:t>
            </a:r>
            <a:r>
              <a:rPr lang="nl-NL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  2 H</a:t>
            </a:r>
            <a:r>
              <a:rPr lang="nl-NL" sz="2400" baseline="-25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nl-NL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15000"/>
              </a:lnSpc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Leg uit of bij deze reactie HCO</a:t>
            </a:r>
            <a:r>
              <a:rPr lang="nl-NL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nl-NL" baseline="30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het zuur of de base is.</a:t>
            </a:r>
          </a:p>
          <a:p>
            <a:pPr>
              <a:lnSpc>
                <a:spcPct val="115000"/>
              </a:lnSpc>
            </a:pP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r>
              <a:rPr lang="nl-NL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HCO</a:t>
            </a:r>
            <a:r>
              <a:rPr lang="nl-NL" sz="2400" baseline="-25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sz="2400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nl-NL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neemt H</a:t>
            </a:r>
            <a:r>
              <a:rPr lang="nl-NL" sz="2400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nl-NL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op. In deze reactie is het een base.</a:t>
            </a:r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endParaRPr lang="nl-NL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r>
              <a:rPr lang="nl-N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Wat is jullie antwoord op de onderzoeksvraag?    </a:t>
            </a:r>
            <a:r>
              <a:rPr lang="nl-N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Beide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10666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>
            <a:extLst>
              <a:ext uri="{FF2B5EF4-FFF2-40B4-BE49-F238E27FC236}">
                <a16:creationId xmlns:a16="http://schemas.microsoft.com/office/drawing/2014/main" id="{2D76FC77-B626-4DE6-8967-6E19FF150008}"/>
              </a:ext>
            </a:extLst>
          </p:cNvPr>
          <p:cNvSpPr/>
          <p:nvPr/>
        </p:nvSpPr>
        <p:spPr>
          <a:xfrm>
            <a:off x="231732" y="156569"/>
            <a:ext cx="8912268" cy="75355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2000" b="1" u="sng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Onderzoeksvraag 1</a:t>
            </a:r>
            <a:endParaRPr lang="nl-N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1285240" algn="l"/>
              </a:tabLst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Behoort het waterstofcarbonaation, HCO</a:t>
            </a:r>
            <a:r>
              <a:rPr lang="nl-NL" baseline="-25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tot de zuren of basen?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1285240" algn="l"/>
              </a:tabLst>
            </a:pPr>
            <a:r>
              <a:rPr lang="nl-NL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Uitvoering</a:t>
            </a:r>
            <a:endParaRPr lang="nl-N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Schenk in drie reageerbuizen enkele mL calciumwaterstofcarbonaatoplossing        ( Ca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2+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+ 2HCO</a:t>
            </a:r>
            <a:r>
              <a:rPr lang="nl-NL" baseline="-25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).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Voeg aan de eerste buis een beetje natronloog ( Na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OH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toe.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Voeg aan de tweede buis een beetje zoutzuur ( H</a:t>
            </a:r>
            <a:r>
              <a:rPr lang="nl-NL" baseline="-25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Cl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) toe. Laat de buis enige tijd staan en let op </a:t>
            </a:r>
            <a:r>
              <a:rPr lang="nl-NL" u="sng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gasvorming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Vragen</a:t>
            </a:r>
            <a:endParaRPr lang="nl-N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Geef de vergelijking van de zuur-basereactie die plaatsvindt in de tweede buis.</a:t>
            </a:r>
          </a:p>
          <a:p>
            <a:pPr>
              <a:lnSpc>
                <a:spcPct val="115000"/>
              </a:lnSpc>
            </a:pP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HCO</a:t>
            </a:r>
            <a:r>
              <a:rPr lang="nl-NL" sz="2400" baseline="-25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sz="2400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nl-NL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+  H</a:t>
            </a:r>
            <a:r>
              <a:rPr lang="nl-NL" sz="2400" baseline="-25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nl-NL" sz="2400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nl-NL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→  H</a:t>
            </a:r>
            <a:r>
              <a:rPr lang="nl-NL" sz="2400" baseline="-25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nl-NL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</a:t>
            </a:r>
            <a:r>
              <a:rPr lang="nl-NL" sz="2400" baseline="-25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sz="2400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nl-NL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 H</a:t>
            </a:r>
            <a:r>
              <a:rPr lang="nl-NL" sz="2400" baseline="-25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nl-NL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</a:t>
            </a:r>
            <a:r>
              <a:rPr lang="nl-NL" sz="3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→  CO</a:t>
            </a:r>
            <a:r>
              <a:rPr lang="nl-NL" sz="2400" baseline="-25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  </a:t>
            </a:r>
            <a:r>
              <a:rPr lang="nl-NL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  2 H</a:t>
            </a:r>
            <a:r>
              <a:rPr lang="nl-NL" sz="2400" baseline="-25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nl-NL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15000"/>
              </a:lnSpc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Leg uit of bij deze reactie HCO</a:t>
            </a:r>
            <a:r>
              <a:rPr lang="nl-NL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nl-NL" baseline="30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het zuur of de base is.</a:t>
            </a:r>
          </a:p>
          <a:p>
            <a:pPr>
              <a:lnSpc>
                <a:spcPct val="115000"/>
              </a:lnSpc>
            </a:pPr>
            <a:endParaRPr lang="nl-NL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r>
              <a:rPr lang="nl-NL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HCO</a:t>
            </a:r>
            <a:r>
              <a:rPr lang="nl-NL" sz="2400" baseline="-25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sz="2400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nl-NL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neemt H</a:t>
            </a:r>
            <a:r>
              <a:rPr lang="nl-NL" sz="2400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nl-NL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op. In deze reactie is het een base.</a:t>
            </a:r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endParaRPr lang="nl-NL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Wat is jullie antwoord op de onderzoeksvraag?    </a:t>
            </a:r>
            <a:r>
              <a:rPr lang="nl-NL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Beide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0715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340179BC-F78C-4BA2-A46D-A7063FB69E3B}"/>
              </a:ext>
            </a:extLst>
          </p:cNvPr>
          <p:cNvSpPr/>
          <p:nvPr/>
        </p:nvSpPr>
        <p:spPr>
          <a:xfrm>
            <a:off x="284967" y="119268"/>
            <a:ext cx="8574066" cy="44853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2000" b="1" u="sng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Onderzoeksvraag 2</a:t>
            </a:r>
            <a:endParaRPr lang="nl-NL" sz="20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450215" algn="l"/>
              </a:tabLst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Reageren </a:t>
            </a:r>
            <a:r>
              <a:rPr lang="nl-NL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HCO</a:t>
            </a:r>
            <a:r>
              <a:rPr lang="nl-NL" baseline="-25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baseline="30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en </a:t>
            </a:r>
            <a:r>
              <a:rPr lang="nl-NL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HSO</a:t>
            </a:r>
            <a:r>
              <a:rPr lang="nl-NL" baseline="-25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nl-NL" baseline="30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met water als een zuur of als een base?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NL" sz="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2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Benodigdheden</a:t>
            </a:r>
            <a:endParaRPr lang="nl-N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 In reageerbuis 1 ongeveer 3 cm NaHCO</a:t>
            </a:r>
            <a:r>
              <a:rPr lang="nl-NL" baseline="-25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oplossing 0,1 M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 In reageerbuis 2 ongeveer 3 cm NaHSO</a:t>
            </a:r>
            <a:r>
              <a:rPr lang="nl-NL" baseline="-25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oplossing 0,1 M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 Druppelflesje thymolblauw-oplossing.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2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Uitvoering</a:t>
            </a:r>
            <a:endParaRPr lang="nl-N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Voeg aan buis 1 een aantal druppels thymolblauw-oplossing toe.   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Voeg aan buis 2 een aantal druppels thymolblauw-oplossing toe.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Zoek in Binas op welke drie kleuren thymolblauw kan hebben.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>
              <a:lnSpc>
                <a:spcPct val="115000"/>
              </a:lnSpc>
              <a:spcAft>
                <a:spcPts val="0"/>
              </a:spcAft>
            </a:pPr>
            <a:r>
              <a:rPr lang="nl-NL" sz="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NL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28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N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4397429"/>
      </p:ext>
    </p:extLst>
  </p:cSld>
  <p:clrMapOvr>
    <a:masterClrMapping/>
  </p:clrMapOvr>
  <p:transition spd="slow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>
            <a:extLst>
              <a:ext uri="{FF2B5EF4-FFF2-40B4-BE49-F238E27FC236}">
                <a16:creationId xmlns:a16="http://schemas.microsoft.com/office/drawing/2014/main" id="{2D76FC77-B626-4DE6-8967-6E19FF150008}"/>
              </a:ext>
            </a:extLst>
          </p:cNvPr>
          <p:cNvSpPr/>
          <p:nvPr/>
        </p:nvSpPr>
        <p:spPr>
          <a:xfrm>
            <a:off x="231732" y="156569"/>
            <a:ext cx="8912268" cy="10628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2000" b="1" u="sng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Onderzoeksvraag 1</a:t>
            </a:r>
            <a:endParaRPr lang="nl-NL" sz="20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1285240" algn="l"/>
              </a:tabLst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Behoort het waterstofcarbonaation, </a:t>
            </a:r>
            <a:r>
              <a:rPr lang="nl-NL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HCO</a:t>
            </a:r>
            <a:r>
              <a:rPr lang="nl-NL" baseline="-25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baseline="30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tot de zuren of basen?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1285240" algn="l"/>
              </a:tabLst>
            </a:pPr>
            <a:r>
              <a:rPr lang="nl-NL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8199109"/>
      </p:ext>
    </p:extLst>
  </p:cSld>
  <p:clrMapOvr>
    <a:masterClrMapping/>
  </p:clrMapOvr>
  <p:transition spd="slow">
    <p:fade thruBlk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340179BC-F78C-4BA2-A46D-A7063FB69E3B}"/>
              </a:ext>
            </a:extLst>
          </p:cNvPr>
          <p:cNvSpPr/>
          <p:nvPr/>
        </p:nvSpPr>
        <p:spPr>
          <a:xfrm>
            <a:off x="284967" y="119268"/>
            <a:ext cx="8574066" cy="44853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2000" b="1" u="sng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Onderzoeksvraag 2</a:t>
            </a:r>
            <a:endParaRPr lang="nl-N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450215" algn="l"/>
              </a:tabLst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Reageren </a:t>
            </a:r>
            <a:r>
              <a:rPr lang="nl-NL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HCO</a:t>
            </a:r>
            <a:r>
              <a:rPr lang="nl-NL" baseline="-25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baseline="30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en </a:t>
            </a:r>
            <a:r>
              <a:rPr lang="nl-NL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HSO</a:t>
            </a:r>
            <a:r>
              <a:rPr lang="nl-NL" baseline="-25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nl-NL" baseline="30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met water als een zuur of als een base?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NL" sz="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2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Benodigdheden</a:t>
            </a:r>
            <a:endParaRPr lang="nl-N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 In reageerbuis 1 ongeveer 3 cm NaHCO</a:t>
            </a:r>
            <a:r>
              <a:rPr lang="nl-NL" baseline="-25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oplossing 0,1 M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 In reageerbuis 2 ongeveer 3 cm NaHSO</a:t>
            </a:r>
            <a:r>
              <a:rPr lang="nl-NL" baseline="-25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oplossing 0,1 M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 Druppelflesje thymolblauw-oplossing.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2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Uitvoering</a:t>
            </a:r>
            <a:endParaRPr lang="nl-N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Voeg aan buis 1 een aantal druppels thymolblauw-oplossing toe.   </a:t>
            </a:r>
            <a:r>
              <a:rPr lang="nl-NL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Blauw</a:t>
            </a:r>
            <a:endParaRPr lang="nl-NL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Voeg aan buis 2 een aantal druppels thymolblauw-oplossing toe.   </a:t>
            </a:r>
            <a:r>
              <a:rPr lang="nl-NL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Roze-Rood</a:t>
            </a:r>
            <a:endParaRPr lang="nl-NL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Zoek in Binas op welke drie kleuren thymolblauw kan hebben.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>
              <a:lnSpc>
                <a:spcPct val="115000"/>
              </a:lnSpc>
              <a:spcAft>
                <a:spcPts val="0"/>
              </a:spcAft>
            </a:pPr>
            <a:r>
              <a:rPr lang="nl-NL" sz="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NL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28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N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29450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340179BC-F78C-4BA2-A46D-A7063FB69E3B}"/>
              </a:ext>
            </a:extLst>
          </p:cNvPr>
          <p:cNvSpPr/>
          <p:nvPr/>
        </p:nvSpPr>
        <p:spPr>
          <a:xfrm>
            <a:off x="284967" y="119268"/>
            <a:ext cx="8574066" cy="49766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2000" b="1" u="sng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Onderzoeksvraag 2</a:t>
            </a:r>
            <a:endParaRPr lang="nl-N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450215" algn="l"/>
              </a:tabLst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Reageren </a:t>
            </a:r>
            <a:r>
              <a:rPr lang="nl-NL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HCO</a:t>
            </a:r>
            <a:r>
              <a:rPr lang="nl-NL" baseline="-25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baseline="30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en HSO</a:t>
            </a:r>
            <a:r>
              <a:rPr lang="nl-NL" baseline="-25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met water als een zuur of als een base?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NL" sz="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2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Benodigdheden</a:t>
            </a:r>
            <a:endParaRPr lang="nl-N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 In reageerbuis 1 ongeveer 3 cm NaHCO</a:t>
            </a:r>
            <a:r>
              <a:rPr lang="nl-NL" baseline="-25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oplossing 0,1 M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 In reageerbuis 2 ongeveer 3 cm NaHSO</a:t>
            </a:r>
            <a:r>
              <a:rPr lang="nl-NL" baseline="-25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oplossing 0,1 M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 Druppelflesje thymolblauw-oplossing.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2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Uitvoering</a:t>
            </a:r>
            <a:endParaRPr lang="nl-N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Voeg aan buis 1 een aantal druppels thymolblauw-oplossing toe.   </a:t>
            </a:r>
            <a:r>
              <a:rPr lang="nl-NL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Blauw</a:t>
            </a:r>
            <a:endParaRPr lang="nl-NL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Voeg aan buis 2 een aantal druppels thymolblauw-oplossing toe.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Zoek in Binas op welke drie kleuren thymolblauw kan hebben.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>
              <a:lnSpc>
                <a:spcPct val="115000"/>
              </a:lnSpc>
              <a:spcAft>
                <a:spcPts val="0"/>
              </a:spcAft>
            </a:pPr>
            <a:r>
              <a:rPr lang="nl-NL" sz="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NL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2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Vragen</a:t>
            </a:r>
            <a:endParaRPr lang="nl-N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buSzPts val="1000"/>
            </a:pPr>
            <a:r>
              <a:rPr lang="nl-NL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Leg aan de hand van de waarneming in buis 1 uit of het waterstofcarbonaation als een zuur of als een base reageert met water.</a:t>
            </a:r>
          </a:p>
          <a:p>
            <a:pPr lvl="0">
              <a:lnSpc>
                <a:spcPct val="115000"/>
              </a:lnSpc>
              <a:spcAft>
                <a:spcPts val="0"/>
              </a:spcAft>
              <a:buSzPts val="1000"/>
            </a:pPr>
            <a:endParaRPr lang="nl-NL" sz="2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44900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340179BC-F78C-4BA2-A46D-A7063FB69E3B}"/>
              </a:ext>
            </a:extLst>
          </p:cNvPr>
          <p:cNvSpPr/>
          <p:nvPr/>
        </p:nvSpPr>
        <p:spPr>
          <a:xfrm>
            <a:off x="284967" y="119268"/>
            <a:ext cx="8574066" cy="5410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2000" b="1" u="sng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Onderzoeksvraag 2</a:t>
            </a:r>
            <a:endParaRPr lang="nl-N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450215" algn="l"/>
              </a:tabLst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Reageren </a:t>
            </a:r>
            <a:r>
              <a:rPr lang="nl-NL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HCO</a:t>
            </a:r>
            <a:r>
              <a:rPr lang="nl-NL" baseline="-25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baseline="30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en HSO</a:t>
            </a:r>
            <a:r>
              <a:rPr lang="nl-NL" baseline="-25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met water als een zuur of als een base?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NL" sz="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2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Benodigdheden</a:t>
            </a:r>
            <a:endParaRPr lang="nl-N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 In reageerbuis 1 ongeveer 3 cm NaHCO</a:t>
            </a:r>
            <a:r>
              <a:rPr lang="nl-NL" baseline="-25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oplossing 0,1 M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 In reageerbuis 2 ongeveer 3 cm NaHSO</a:t>
            </a:r>
            <a:r>
              <a:rPr lang="nl-NL" baseline="-25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oplossing 0,1 M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 Druppelflesje thymolblauw-oplossing.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2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Uitvoering</a:t>
            </a:r>
            <a:endParaRPr lang="nl-N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Voeg aan buis 1 een aantal druppels thymolblauw-oplossing toe.   </a:t>
            </a:r>
            <a:r>
              <a:rPr lang="nl-NL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Blauw</a:t>
            </a:r>
            <a:endParaRPr lang="nl-NL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Voeg aan buis 2 een aantal druppels thymolblauw-oplossing toe.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Zoek in Binas op welke drie kleuren thymolblauw kan hebben.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>
              <a:lnSpc>
                <a:spcPct val="115000"/>
              </a:lnSpc>
              <a:spcAft>
                <a:spcPts val="0"/>
              </a:spcAft>
            </a:pPr>
            <a:r>
              <a:rPr lang="nl-NL" sz="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NL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2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Vragen</a:t>
            </a:r>
            <a:endParaRPr lang="nl-N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buSzPts val="1000"/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Leg aan de hand van de waarneming in buis 1 uit of het waterstofcarbonaation als een zuur of als een base reageert met water.</a:t>
            </a:r>
          </a:p>
          <a:p>
            <a:pPr lvl="0">
              <a:lnSpc>
                <a:spcPct val="115000"/>
              </a:lnSpc>
              <a:spcAft>
                <a:spcPts val="0"/>
              </a:spcAft>
              <a:buSzPts val="1000"/>
            </a:pPr>
            <a:endParaRPr lang="nl-NL" sz="2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buSzPts val="1000"/>
            </a:pPr>
            <a:r>
              <a:rPr lang="nl-NL" sz="24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Thymolblauw kleurt oplossing blauw</a:t>
            </a:r>
            <a:r>
              <a:rPr lang="nl-NL" sz="24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nl-NL" sz="24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7011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340179BC-F78C-4BA2-A46D-A7063FB69E3B}"/>
              </a:ext>
            </a:extLst>
          </p:cNvPr>
          <p:cNvSpPr/>
          <p:nvPr/>
        </p:nvSpPr>
        <p:spPr>
          <a:xfrm>
            <a:off x="284967" y="119268"/>
            <a:ext cx="8574066" cy="5834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2000" b="1" u="sng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Onderzoeksvraag 2</a:t>
            </a:r>
            <a:endParaRPr lang="nl-N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450215" algn="l"/>
              </a:tabLst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Reageren </a:t>
            </a:r>
            <a:r>
              <a:rPr lang="nl-NL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HCO</a:t>
            </a:r>
            <a:r>
              <a:rPr lang="nl-NL" baseline="-25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baseline="30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en HSO</a:t>
            </a:r>
            <a:r>
              <a:rPr lang="nl-NL" baseline="-25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met water als een zuur of als een base?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NL" sz="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2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Benodigdheden</a:t>
            </a:r>
            <a:endParaRPr lang="nl-N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 In reageerbuis 1 ongeveer 3 cm NaHCO</a:t>
            </a:r>
            <a:r>
              <a:rPr lang="nl-NL" baseline="-25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oplossing 0,1 M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 In reageerbuis 2 ongeveer 3 cm NaHSO</a:t>
            </a:r>
            <a:r>
              <a:rPr lang="nl-NL" baseline="-25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oplossing 0,1 M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 Druppelflesje thymolblauw-oplossing.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2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Uitvoering</a:t>
            </a:r>
            <a:endParaRPr lang="nl-N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Voeg aan buis 1 een aantal druppels thymolblauw-oplossing toe.   </a:t>
            </a:r>
            <a:r>
              <a:rPr lang="nl-NL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Blauw</a:t>
            </a:r>
            <a:endParaRPr lang="nl-NL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Voeg aan buis 2 een aantal druppels thymolblauw-oplossing toe.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Zoek in Binas op welke drie kleuren thymolblauw kan hebben.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>
              <a:lnSpc>
                <a:spcPct val="115000"/>
              </a:lnSpc>
              <a:spcAft>
                <a:spcPts val="0"/>
              </a:spcAft>
            </a:pPr>
            <a:r>
              <a:rPr lang="nl-NL" sz="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NL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2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Vragen</a:t>
            </a:r>
            <a:endParaRPr lang="nl-N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buSzPts val="1000"/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Leg aan de hand van de waarneming in buis 1 uit of het waterstofcarbonaation als een zuur of als een base reageert met water.</a:t>
            </a:r>
          </a:p>
          <a:p>
            <a:pPr lvl="0">
              <a:lnSpc>
                <a:spcPct val="115000"/>
              </a:lnSpc>
              <a:spcAft>
                <a:spcPts val="0"/>
              </a:spcAft>
              <a:buSzPts val="1000"/>
            </a:pPr>
            <a:endParaRPr lang="nl-NL" sz="2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buSzPts val="1000"/>
            </a:pPr>
            <a:r>
              <a:rPr lang="nl-NL" sz="24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Thymolblauw kleurt oplossing blauw:    pH boven 9,6</a:t>
            </a:r>
            <a:endParaRPr lang="nl-NL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24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nl-NL" sz="24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30815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340179BC-F78C-4BA2-A46D-A7063FB69E3B}"/>
              </a:ext>
            </a:extLst>
          </p:cNvPr>
          <p:cNvSpPr/>
          <p:nvPr/>
        </p:nvSpPr>
        <p:spPr>
          <a:xfrm>
            <a:off x="284967" y="119268"/>
            <a:ext cx="8574066" cy="6259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2000" b="1" u="sng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Onderzoeksvraag 2</a:t>
            </a:r>
            <a:endParaRPr lang="nl-N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450215" algn="l"/>
              </a:tabLst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Reageren </a:t>
            </a:r>
            <a:r>
              <a:rPr lang="nl-NL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HCO</a:t>
            </a:r>
            <a:r>
              <a:rPr lang="nl-NL" baseline="-25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baseline="30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en HSO</a:t>
            </a:r>
            <a:r>
              <a:rPr lang="nl-NL" baseline="-25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met water als een zuur of als een base?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NL" sz="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2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Benodigdheden</a:t>
            </a:r>
            <a:endParaRPr lang="nl-N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 In reageerbuis 1 ongeveer 3 cm NaHCO</a:t>
            </a:r>
            <a:r>
              <a:rPr lang="nl-NL" baseline="-25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oplossing 0,1 M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 In reageerbuis 2 ongeveer 3 cm NaHSO</a:t>
            </a:r>
            <a:r>
              <a:rPr lang="nl-NL" baseline="-25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oplossing 0,1 M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 Druppelflesje thymolblauw-oplossing.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2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Uitvoering</a:t>
            </a:r>
            <a:endParaRPr lang="nl-N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Voeg aan buis 1 een aantal druppels thymolblauw-oplossing toe.   </a:t>
            </a:r>
            <a:r>
              <a:rPr lang="nl-NL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Blauw</a:t>
            </a:r>
            <a:endParaRPr lang="nl-NL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Voeg aan buis 2 een aantal druppels thymolblauw-oplossing toe.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Zoek in Binas op welke drie kleuren thymolblauw kan hebben.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>
              <a:lnSpc>
                <a:spcPct val="115000"/>
              </a:lnSpc>
              <a:spcAft>
                <a:spcPts val="0"/>
              </a:spcAft>
            </a:pPr>
            <a:r>
              <a:rPr lang="nl-NL" sz="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NL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2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Vragen</a:t>
            </a:r>
            <a:endParaRPr lang="nl-N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buSzPts val="1000"/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Leg aan de hand van de waarneming in buis 1 uit of het waterstofcarbonaation als een zuur of als een base reageert met water.</a:t>
            </a:r>
          </a:p>
          <a:p>
            <a:pPr lvl="0">
              <a:lnSpc>
                <a:spcPct val="115000"/>
              </a:lnSpc>
              <a:spcAft>
                <a:spcPts val="0"/>
              </a:spcAft>
              <a:buSzPts val="1000"/>
            </a:pPr>
            <a:endParaRPr lang="nl-NL" sz="2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buSzPts val="1000"/>
            </a:pPr>
            <a:r>
              <a:rPr lang="nl-NL" sz="24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Thymolblauw kleurt oplossing blauw:    pH boven 9,6</a:t>
            </a:r>
            <a:endParaRPr lang="nl-NL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24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Oplossing wordt basisch.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24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nl-NL" sz="24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07653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340179BC-F78C-4BA2-A46D-A7063FB69E3B}"/>
              </a:ext>
            </a:extLst>
          </p:cNvPr>
          <p:cNvSpPr/>
          <p:nvPr/>
        </p:nvSpPr>
        <p:spPr>
          <a:xfrm>
            <a:off x="284967" y="119268"/>
            <a:ext cx="8574066" cy="5834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2000" b="1" u="sng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Onderzoeksvraag 2</a:t>
            </a:r>
            <a:endParaRPr lang="nl-N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450215" algn="l"/>
              </a:tabLst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Reageren </a:t>
            </a:r>
            <a:r>
              <a:rPr lang="nl-NL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HCO</a:t>
            </a:r>
            <a:r>
              <a:rPr lang="nl-NL" baseline="-25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baseline="30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en HSO</a:t>
            </a:r>
            <a:r>
              <a:rPr lang="nl-NL" baseline="-25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met water als een zuur of als een base?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NL" sz="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2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Benodigdheden</a:t>
            </a:r>
            <a:endParaRPr lang="nl-N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 In reageerbuis 1 ongeveer 3 cm NaHCO</a:t>
            </a:r>
            <a:r>
              <a:rPr lang="nl-NL" baseline="-25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oplossing 0,1 M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 In reageerbuis 2 ongeveer 3 cm NaHSO</a:t>
            </a:r>
            <a:r>
              <a:rPr lang="nl-NL" baseline="-25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oplossing 0,1 M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 Druppelflesje thymolblauw-oplossing.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2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Uitvoering</a:t>
            </a:r>
            <a:endParaRPr lang="nl-N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Voeg aan buis 1 een aantal druppels thymolblauw-oplossing toe.   </a:t>
            </a:r>
            <a:r>
              <a:rPr lang="nl-NL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Blauw</a:t>
            </a:r>
            <a:endParaRPr lang="nl-NL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Voeg aan buis 2 een aantal druppels thymolblauw-oplossing toe.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Zoek in Binas op welke drie kleuren thymolblauw kan hebben.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>
              <a:lnSpc>
                <a:spcPct val="115000"/>
              </a:lnSpc>
              <a:spcAft>
                <a:spcPts val="0"/>
              </a:spcAft>
            </a:pPr>
            <a:r>
              <a:rPr lang="nl-NL" sz="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NL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2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Vragen</a:t>
            </a:r>
            <a:endParaRPr lang="nl-N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buSzPts val="1000"/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Leg aan de hand van de waarneming in buis 1 uit of het waterstofcarbonaation als een zuur of als een base reageert met water.</a:t>
            </a:r>
          </a:p>
          <a:p>
            <a:pPr lvl="0">
              <a:lnSpc>
                <a:spcPct val="115000"/>
              </a:lnSpc>
              <a:spcAft>
                <a:spcPts val="0"/>
              </a:spcAft>
              <a:buSzPts val="1000"/>
            </a:pPr>
            <a:endParaRPr lang="nl-NL" sz="2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buSzPts val="1000"/>
            </a:pPr>
            <a:r>
              <a:rPr lang="nl-NL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Thymolblauw kleurt oplossing blauw:    pH boven 9,6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24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Oplossing wordt basisch. HCO</a:t>
            </a:r>
            <a:r>
              <a:rPr lang="nl-NL" sz="2400" baseline="-250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sz="2400" baseline="300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nl-NL" sz="24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reageert met water als base.</a:t>
            </a:r>
            <a:endParaRPr lang="nl-NL" sz="24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00813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340179BC-F78C-4BA2-A46D-A7063FB69E3B}"/>
              </a:ext>
            </a:extLst>
          </p:cNvPr>
          <p:cNvSpPr/>
          <p:nvPr/>
        </p:nvSpPr>
        <p:spPr>
          <a:xfrm>
            <a:off x="284967" y="119268"/>
            <a:ext cx="8574066" cy="54013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2000" b="1" u="sng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Onderzoeksvraag 2</a:t>
            </a:r>
            <a:endParaRPr lang="nl-N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450215" algn="l"/>
              </a:tabLst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Reageren HCO</a:t>
            </a:r>
            <a:r>
              <a:rPr lang="nl-NL" baseline="-25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en </a:t>
            </a:r>
            <a:r>
              <a:rPr lang="nl-NL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HSO</a:t>
            </a:r>
            <a:r>
              <a:rPr lang="nl-NL" baseline="-25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nl-NL" baseline="30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met water als een zuur of als een base?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NL" sz="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2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Benodigdheden</a:t>
            </a:r>
            <a:endParaRPr lang="nl-N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 In reageerbuis 1 ongeveer 3 cm NaHCO</a:t>
            </a:r>
            <a:r>
              <a:rPr lang="nl-NL" baseline="-25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oplossing 0,1 M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 In reageerbuis 2 ongeveer 3 cm NaHSO</a:t>
            </a:r>
            <a:r>
              <a:rPr lang="nl-NL" baseline="-25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oplossing 0,1 M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 Druppelflesje thymolblauw-oplossing.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2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Uitvoering</a:t>
            </a:r>
            <a:endParaRPr lang="nl-N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Voeg aan buis 1 een aantal druppels thymolblauw-oplossing toe.   </a:t>
            </a:r>
            <a:endParaRPr lang="nl-NL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Voeg aan buis 2 een aantal druppels thymolblauw-oplossing toe.   </a:t>
            </a:r>
            <a:r>
              <a:rPr lang="nl-NL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Roze-rood</a:t>
            </a:r>
            <a:endParaRPr lang="nl-NL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Zoek in Binas op welke drie kleuren thymolblauw kan hebben.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>
              <a:lnSpc>
                <a:spcPct val="115000"/>
              </a:lnSpc>
              <a:spcAft>
                <a:spcPts val="0"/>
              </a:spcAft>
            </a:pPr>
            <a:r>
              <a:rPr lang="nl-NL" sz="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NL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2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Vragen</a:t>
            </a:r>
            <a:endParaRPr lang="nl-N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buSzPts val="1000"/>
            </a:pPr>
            <a:r>
              <a:rPr lang="nl-NL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Leg aan de hand van de waarneming in buis 2 uit of het waterstofcarbonaation als een zuur of als een base reageert met water.</a:t>
            </a:r>
          </a:p>
          <a:p>
            <a:pPr lvl="0">
              <a:lnSpc>
                <a:spcPct val="115000"/>
              </a:lnSpc>
              <a:spcAft>
                <a:spcPts val="0"/>
              </a:spcAft>
              <a:buSzPts val="1000"/>
            </a:pPr>
            <a:endParaRPr lang="nl-NL" sz="2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buSzPts val="1000"/>
            </a:pPr>
            <a:endParaRPr lang="nl-NL" sz="2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75954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340179BC-F78C-4BA2-A46D-A7063FB69E3B}"/>
              </a:ext>
            </a:extLst>
          </p:cNvPr>
          <p:cNvSpPr/>
          <p:nvPr/>
        </p:nvSpPr>
        <p:spPr>
          <a:xfrm>
            <a:off x="284967" y="119268"/>
            <a:ext cx="8574066" cy="5410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2000" b="1" u="sng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Onderzoeksvraag 2</a:t>
            </a:r>
            <a:endParaRPr lang="nl-N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450215" algn="l"/>
              </a:tabLst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Reageren HCO</a:t>
            </a:r>
            <a:r>
              <a:rPr lang="nl-NL" baseline="-25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en </a:t>
            </a:r>
            <a:r>
              <a:rPr lang="nl-NL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HSO</a:t>
            </a:r>
            <a:r>
              <a:rPr lang="nl-NL" baseline="-25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nl-NL" baseline="30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met water als een zuur of als een base?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NL" sz="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2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Benodigdheden</a:t>
            </a:r>
            <a:endParaRPr lang="nl-N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 In reageerbuis 1 ongeveer 3 cm NaHCO</a:t>
            </a:r>
            <a:r>
              <a:rPr lang="nl-NL" baseline="-25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oplossing 0,1 M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 In reageerbuis 2 ongeveer 3 cm NaHSO</a:t>
            </a:r>
            <a:r>
              <a:rPr lang="nl-NL" baseline="-25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oplossing 0,1 M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 Druppelflesje thymolblauw-oplossing.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2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Uitvoering</a:t>
            </a:r>
            <a:endParaRPr lang="nl-N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Voeg aan buis 1 een aantal druppels thymolblauw-oplossing toe.   </a:t>
            </a:r>
            <a:endParaRPr lang="nl-NL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Voeg aan buis 2 een aantal druppels thymolblauw-oplossing toe.   </a:t>
            </a:r>
            <a:r>
              <a:rPr lang="nl-NL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Roze-rood</a:t>
            </a:r>
            <a:endParaRPr lang="nl-NL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Zoek in Binas op welke drie kleuren thymolblauw kan hebben.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>
              <a:lnSpc>
                <a:spcPct val="115000"/>
              </a:lnSpc>
              <a:spcAft>
                <a:spcPts val="0"/>
              </a:spcAft>
            </a:pPr>
            <a:r>
              <a:rPr lang="nl-NL" sz="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NL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2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Vragen</a:t>
            </a:r>
            <a:endParaRPr lang="nl-N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buSzPts val="1000"/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Leg aan de hand van de waarneming in buis 2 uit of het waterstofcarbonaation als een zuur of als een base reageert met water.</a:t>
            </a:r>
          </a:p>
          <a:p>
            <a:pPr lvl="0">
              <a:lnSpc>
                <a:spcPct val="115000"/>
              </a:lnSpc>
              <a:spcAft>
                <a:spcPts val="0"/>
              </a:spcAft>
              <a:buSzPts val="1000"/>
            </a:pPr>
            <a:endParaRPr lang="nl-NL" sz="2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buSzPts val="1000"/>
            </a:pPr>
            <a:r>
              <a:rPr lang="nl-NL" sz="24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Thymolblauw kleurt oplossing rood:    pH onder 1,2</a:t>
            </a:r>
            <a:endParaRPr lang="nl-NL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8856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340179BC-F78C-4BA2-A46D-A7063FB69E3B}"/>
              </a:ext>
            </a:extLst>
          </p:cNvPr>
          <p:cNvSpPr/>
          <p:nvPr/>
        </p:nvSpPr>
        <p:spPr>
          <a:xfrm>
            <a:off x="284967" y="119268"/>
            <a:ext cx="8574066" cy="5834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2000" b="1" u="sng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Onderzoeksvraag 2</a:t>
            </a:r>
            <a:endParaRPr lang="nl-N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450215" algn="l"/>
              </a:tabLst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Reageren HCO</a:t>
            </a:r>
            <a:r>
              <a:rPr lang="nl-NL" baseline="-25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en </a:t>
            </a:r>
            <a:r>
              <a:rPr lang="nl-NL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HSO</a:t>
            </a:r>
            <a:r>
              <a:rPr lang="nl-NL" baseline="-25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nl-NL" baseline="30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met water als een zuur of als een base?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NL" sz="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2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Benodigdheden</a:t>
            </a:r>
            <a:endParaRPr lang="nl-N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 In reageerbuis 1 ongeveer 3 cm NaHCO</a:t>
            </a:r>
            <a:r>
              <a:rPr lang="nl-NL" baseline="-25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oplossing 0,1 M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 In reageerbuis 2 ongeveer 3 cm NaHSO</a:t>
            </a:r>
            <a:r>
              <a:rPr lang="nl-NL" baseline="-25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oplossing 0,1 M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 Druppelflesje thymolblauw-oplossing.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2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Uitvoering</a:t>
            </a:r>
            <a:endParaRPr lang="nl-N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Voeg aan buis 1 een aantal druppels thymolblauw-oplossing toe.   </a:t>
            </a:r>
            <a:endParaRPr lang="nl-NL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Voeg aan buis 2 een aantal druppels thymolblauw-oplossing toe.   </a:t>
            </a:r>
            <a:r>
              <a:rPr lang="nl-NL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Roze-rood</a:t>
            </a:r>
            <a:endParaRPr lang="nl-NL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Zoek in Binas op welke drie kleuren thymolblauw kan hebben.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>
              <a:lnSpc>
                <a:spcPct val="115000"/>
              </a:lnSpc>
              <a:spcAft>
                <a:spcPts val="0"/>
              </a:spcAft>
            </a:pPr>
            <a:r>
              <a:rPr lang="nl-NL" sz="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NL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2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Vragen</a:t>
            </a:r>
            <a:endParaRPr lang="nl-N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buSzPts val="1000"/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Leg aan de hand van de waarneming in buis 2 uit of het waterstofcarbonaation als een zuur of als een base reageert met water.</a:t>
            </a:r>
          </a:p>
          <a:p>
            <a:pPr lvl="0">
              <a:lnSpc>
                <a:spcPct val="115000"/>
              </a:lnSpc>
              <a:spcAft>
                <a:spcPts val="0"/>
              </a:spcAft>
              <a:buSzPts val="1000"/>
            </a:pPr>
            <a:endParaRPr lang="nl-NL" sz="2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buSzPts val="1000"/>
            </a:pPr>
            <a:r>
              <a:rPr lang="nl-NL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Thymolblauw kleurt oplossing rood:    pH onder 1,2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24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Oplossing wordt zuur. HSO</a:t>
            </a:r>
            <a:r>
              <a:rPr lang="nl-NL" sz="2400" baseline="-25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nl-NL" sz="2400" baseline="300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nl-NL" sz="24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reageert met water als zuur.</a:t>
            </a:r>
            <a:endParaRPr lang="nl-NL" sz="24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4818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340179BC-F78C-4BA2-A46D-A7063FB69E3B}"/>
              </a:ext>
            </a:extLst>
          </p:cNvPr>
          <p:cNvSpPr/>
          <p:nvPr/>
        </p:nvSpPr>
        <p:spPr>
          <a:xfrm>
            <a:off x="284967" y="119268"/>
            <a:ext cx="8574066" cy="51766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2000" b="1" u="sng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Onderzoeksvraag 2</a:t>
            </a:r>
            <a:endParaRPr lang="nl-N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450215" algn="l"/>
              </a:tabLst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Reageren </a:t>
            </a:r>
            <a:r>
              <a:rPr lang="nl-NL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HCO</a:t>
            </a:r>
            <a:r>
              <a:rPr lang="nl-NL" baseline="-25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baseline="30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en </a:t>
            </a:r>
            <a:r>
              <a:rPr lang="nl-NL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HSO</a:t>
            </a:r>
            <a:r>
              <a:rPr lang="nl-NL" baseline="-25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nl-NL" baseline="30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met water als een zuur of als een base?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NL" sz="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2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Benodigdheden</a:t>
            </a:r>
            <a:endParaRPr lang="nl-N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 In reageerbuis 1 ongeveer 3 cm NaHCO</a:t>
            </a:r>
            <a:r>
              <a:rPr lang="nl-NL" baseline="-25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oplossing 0,1 M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 In reageerbuis 2 ongeveer 3 cm NaHSO</a:t>
            </a:r>
            <a:r>
              <a:rPr lang="nl-NL" baseline="-25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oplossing 0,1 M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 Druppelflesje thymolblauw-oplossing.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2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Uitvoering</a:t>
            </a:r>
            <a:endParaRPr lang="nl-N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Voeg aan buis 1 een aantal druppels thymolblauw-oplossing toe.   </a:t>
            </a:r>
            <a:endParaRPr lang="nl-NL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Voeg aan buis 2 een aantal druppels thymolblauw-oplossing toe.   </a:t>
            </a:r>
            <a:endParaRPr lang="nl-NL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Zoek in Binas op welke drie kleuren thymolblauw kan hebben.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>
              <a:lnSpc>
                <a:spcPct val="115000"/>
              </a:lnSpc>
              <a:spcAft>
                <a:spcPts val="0"/>
              </a:spcAft>
            </a:pPr>
            <a:r>
              <a:rPr lang="nl-NL" sz="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NL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2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Vragen</a:t>
            </a:r>
          </a:p>
          <a:p>
            <a:pPr lvl="0"/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Voeg de inhoud van buis 2 toe aan buis 1:  </a:t>
            </a:r>
            <a:r>
              <a:rPr lang="nl-N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geel,  gasbelletjes</a:t>
            </a:r>
          </a:p>
          <a:p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36296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>
            <a:extLst>
              <a:ext uri="{FF2B5EF4-FFF2-40B4-BE49-F238E27FC236}">
                <a16:creationId xmlns:a16="http://schemas.microsoft.com/office/drawing/2014/main" id="{2D76FC77-B626-4DE6-8967-6E19FF150008}"/>
              </a:ext>
            </a:extLst>
          </p:cNvPr>
          <p:cNvSpPr/>
          <p:nvPr/>
        </p:nvSpPr>
        <p:spPr>
          <a:xfrm>
            <a:off x="231732" y="156569"/>
            <a:ext cx="8912268" cy="42483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2000" b="1" u="sng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Onderzoeksvraag 1</a:t>
            </a:r>
            <a:endParaRPr lang="nl-N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1285240" algn="l"/>
              </a:tabLst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Behoort het waterstofcarbonaation, </a:t>
            </a:r>
            <a:r>
              <a:rPr lang="nl-NL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HCO</a:t>
            </a:r>
            <a:r>
              <a:rPr lang="nl-NL" baseline="-25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baseline="30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tot de zuren of basen?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1285240" algn="l"/>
              </a:tabLst>
            </a:pPr>
            <a:r>
              <a:rPr lang="nl-NL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Uitvoering</a:t>
            </a:r>
            <a:endParaRPr lang="nl-N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Schenk in drie reageerbuizen enkele mL calciumwaterstofcarbonaatoplossing        ( Ca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2+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+ 2HCO</a:t>
            </a:r>
            <a:r>
              <a:rPr lang="nl-NL" baseline="-25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).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Voeg aan de eerste buis een beetje natronloog ( Na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OH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toe.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Voeg aan de tweede buis een beetje zoutzuur ( H</a:t>
            </a:r>
            <a:r>
              <a:rPr lang="nl-NL" baseline="-25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Cl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) toe. Laat de buis enige tijd staan en let op </a:t>
            </a:r>
            <a:r>
              <a:rPr lang="nl-NL" u="sng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gasvorming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Vragen</a:t>
            </a:r>
            <a:endParaRPr lang="nl-N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buSzPts val="1000"/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waarneming in de eerste buis kun je verklaren met twee reacties. Eerst vindt een zuur-base-reactie plaats, daarna een neerslagreactie:  Ca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2+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+  CO</a:t>
            </a:r>
            <a:r>
              <a:rPr lang="nl-NL" baseline="-25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2-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→  Ca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2+ 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</a:t>
            </a:r>
            <a:r>
              <a:rPr lang="nl-NL" baseline="-25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2-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52547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340179BC-F78C-4BA2-A46D-A7063FB69E3B}"/>
              </a:ext>
            </a:extLst>
          </p:cNvPr>
          <p:cNvSpPr/>
          <p:nvPr/>
        </p:nvSpPr>
        <p:spPr>
          <a:xfrm>
            <a:off x="284967" y="119268"/>
            <a:ext cx="8574066" cy="51766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2000" b="1" u="sng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Onderzoeksvraag 2</a:t>
            </a:r>
            <a:endParaRPr lang="nl-N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450215" algn="l"/>
              </a:tabLst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Reageren </a:t>
            </a:r>
            <a:r>
              <a:rPr lang="nl-NL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HCO</a:t>
            </a:r>
            <a:r>
              <a:rPr lang="nl-NL" baseline="-25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baseline="30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en </a:t>
            </a:r>
            <a:r>
              <a:rPr lang="nl-NL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HSO</a:t>
            </a:r>
            <a:r>
              <a:rPr lang="nl-NL" baseline="-25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nl-NL" baseline="30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met water als een zuur of als een base?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NL" sz="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2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Benodigdheden</a:t>
            </a:r>
            <a:endParaRPr lang="nl-N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 In reageerbuis 1 ongeveer 3 cm NaHCO</a:t>
            </a:r>
            <a:r>
              <a:rPr lang="nl-NL" baseline="-25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oplossing 0,1 M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 In reageerbuis 2 ongeveer 3 cm NaHSO</a:t>
            </a:r>
            <a:r>
              <a:rPr lang="nl-NL" baseline="-25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oplossing 0,1 M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 Druppelflesje thymolblauw-oplossing.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2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Uitvoering</a:t>
            </a:r>
            <a:endParaRPr lang="nl-N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Voeg aan buis 1 een aantal druppels thymolblauw-oplossing toe.   </a:t>
            </a:r>
            <a:endParaRPr lang="nl-NL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Voeg aan buis 2 een aantal druppels thymolblauw-oplossing toe.   </a:t>
            </a:r>
            <a:endParaRPr lang="nl-NL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Zoek in Binas op welke drie kleuren thymolblauw kan hebben.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>
              <a:lnSpc>
                <a:spcPct val="115000"/>
              </a:lnSpc>
              <a:spcAft>
                <a:spcPts val="0"/>
              </a:spcAft>
            </a:pPr>
            <a:r>
              <a:rPr lang="nl-NL" sz="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NL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2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Vragen</a:t>
            </a:r>
          </a:p>
          <a:p>
            <a:pPr lvl="0"/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Voeg de inhoud van buis 2 toe aan buis 1:  </a:t>
            </a:r>
            <a:r>
              <a:rPr lang="nl-N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geel,  gasbelletjes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nl-N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Geef de vergelijking van de reactie die optreedt.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93443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340179BC-F78C-4BA2-A46D-A7063FB69E3B}"/>
              </a:ext>
            </a:extLst>
          </p:cNvPr>
          <p:cNvSpPr/>
          <p:nvPr/>
        </p:nvSpPr>
        <p:spPr>
          <a:xfrm>
            <a:off x="284967" y="119268"/>
            <a:ext cx="8574066" cy="54282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2000" b="1" u="sng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Onderzoeksvraag 2</a:t>
            </a:r>
            <a:endParaRPr lang="nl-N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450215" algn="l"/>
              </a:tabLst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Reageren </a:t>
            </a:r>
            <a:r>
              <a:rPr lang="nl-NL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HCO</a:t>
            </a:r>
            <a:r>
              <a:rPr lang="nl-NL" baseline="-25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baseline="30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en </a:t>
            </a:r>
            <a:r>
              <a:rPr lang="nl-NL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HSO</a:t>
            </a:r>
            <a:r>
              <a:rPr lang="nl-NL" baseline="-25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nl-NL" baseline="30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met water als een zuur of als een base?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NL" sz="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2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Benodigdheden</a:t>
            </a:r>
            <a:endParaRPr lang="nl-N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 In reageerbuis 1 ongeveer 3 cm NaHCO</a:t>
            </a:r>
            <a:r>
              <a:rPr lang="nl-NL" baseline="-25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oplossing 0,1 M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 In reageerbuis 2 ongeveer 3 cm NaHSO</a:t>
            </a:r>
            <a:r>
              <a:rPr lang="nl-NL" baseline="-25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oplossing 0,1 M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 Druppelflesje thymolblauw-oplossing.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2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Uitvoering</a:t>
            </a:r>
            <a:endParaRPr lang="nl-N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Voeg aan buis 1 een aantal druppels thymolblauw-oplossing toe.   </a:t>
            </a:r>
            <a:endParaRPr lang="nl-NL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Voeg aan buis 2 een aantal druppels thymolblauw-oplossing toe.   </a:t>
            </a:r>
            <a:endParaRPr lang="nl-NL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Zoek in Binas op welke drie kleuren thymolblauw kan hebben.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>
              <a:lnSpc>
                <a:spcPct val="115000"/>
              </a:lnSpc>
              <a:spcAft>
                <a:spcPts val="0"/>
              </a:spcAft>
            </a:pPr>
            <a:r>
              <a:rPr lang="nl-NL" sz="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NL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2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Vragen</a:t>
            </a:r>
          </a:p>
          <a:p>
            <a:pPr lvl="0"/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Voeg de inhoud van buis 2 toe aan buis 1:  </a:t>
            </a:r>
            <a:r>
              <a:rPr lang="nl-N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geel,  gasbelletjes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Geef de vergelijking van de reactie die optreedt.</a:t>
            </a:r>
          </a:p>
          <a:p>
            <a:pPr lvl="0"/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4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HCO</a:t>
            </a:r>
            <a:r>
              <a:rPr lang="nl-NL" sz="2400" baseline="-25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sz="2400" baseline="30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 </a:t>
            </a:r>
            <a:r>
              <a:rPr lang="nl-NL" sz="24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 HSO</a:t>
            </a:r>
            <a:r>
              <a:rPr lang="nl-NL" sz="2400" baseline="-25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nl-NL" sz="2400" baseline="30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  </a:t>
            </a:r>
            <a:r>
              <a:rPr lang="nl-NL" sz="24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→</a:t>
            </a:r>
            <a:endParaRPr lang="nl-N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4241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340179BC-F78C-4BA2-A46D-A7063FB69E3B}"/>
              </a:ext>
            </a:extLst>
          </p:cNvPr>
          <p:cNvSpPr/>
          <p:nvPr/>
        </p:nvSpPr>
        <p:spPr>
          <a:xfrm>
            <a:off x="284967" y="119268"/>
            <a:ext cx="8574066" cy="57614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2000" b="1" u="sng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Onderzoeksvraag 2</a:t>
            </a:r>
            <a:endParaRPr lang="nl-N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450215" algn="l"/>
              </a:tabLst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Reageren </a:t>
            </a:r>
            <a:r>
              <a:rPr lang="nl-NL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HCO</a:t>
            </a:r>
            <a:r>
              <a:rPr lang="nl-NL" baseline="-25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baseline="30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en </a:t>
            </a:r>
            <a:r>
              <a:rPr lang="nl-NL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HSO</a:t>
            </a:r>
            <a:r>
              <a:rPr lang="nl-NL" baseline="-25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nl-NL" baseline="30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met water als een zuur of als een base?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NL" sz="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2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Benodigdheden</a:t>
            </a:r>
            <a:endParaRPr lang="nl-N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 In reageerbuis 1 ongeveer 3 cm NaHCO</a:t>
            </a:r>
            <a:r>
              <a:rPr lang="nl-NL" baseline="-25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oplossing 0,1 M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 In reageerbuis 2 ongeveer 3 cm NaHSO</a:t>
            </a:r>
            <a:r>
              <a:rPr lang="nl-NL" baseline="-25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oplossing 0,1 M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 Druppelflesje thymolblauw-oplossing.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2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Uitvoering</a:t>
            </a:r>
            <a:endParaRPr lang="nl-N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Voeg aan buis 1 een aantal druppels thymolblauw-oplossing toe.   </a:t>
            </a:r>
            <a:endParaRPr lang="nl-NL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Voeg aan buis 2 een aantal druppels thymolblauw-oplossing toe.   </a:t>
            </a:r>
            <a:endParaRPr lang="nl-NL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Zoek in Binas op welke drie kleuren thymolblauw kan hebben.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>
              <a:lnSpc>
                <a:spcPct val="115000"/>
              </a:lnSpc>
              <a:spcAft>
                <a:spcPts val="0"/>
              </a:spcAft>
            </a:pPr>
            <a:r>
              <a:rPr lang="nl-NL" sz="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NL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2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Vragen</a:t>
            </a:r>
          </a:p>
          <a:p>
            <a:pPr lvl="0"/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Voeg de inhoud van buis 2 toe aan buis 1:  </a:t>
            </a:r>
            <a:r>
              <a:rPr lang="nl-N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geel,  gasbelletjes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Geef de vergelijking van de reactie die optreedt.</a:t>
            </a:r>
          </a:p>
          <a:p>
            <a:pPr lvl="0"/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4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HCO</a:t>
            </a:r>
            <a:r>
              <a:rPr lang="nl-NL" sz="2400" baseline="-25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sz="2400" baseline="30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 </a:t>
            </a:r>
            <a:r>
              <a:rPr lang="nl-NL" sz="24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 HSO</a:t>
            </a:r>
            <a:r>
              <a:rPr lang="nl-NL" sz="2400" baseline="-25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nl-NL" sz="2400" baseline="30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  </a:t>
            </a:r>
            <a:r>
              <a:rPr lang="nl-NL" sz="24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→   H</a:t>
            </a:r>
            <a:r>
              <a:rPr lang="nl-NL" sz="2400" baseline="-25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nl-NL" sz="24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</a:t>
            </a:r>
            <a:r>
              <a:rPr lang="nl-NL" sz="2400" baseline="-25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</a:t>
            </a:r>
            <a:r>
              <a:rPr lang="nl-NL" sz="24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+</a:t>
            </a:r>
            <a:r>
              <a:rPr lang="nl-NL" sz="2400" baseline="-25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nl-NL" sz="24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</a:t>
            </a:r>
            <a:r>
              <a:rPr lang="nl-NL" sz="2400" baseline="-25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nl-NL" sz="2400" baseline="30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2-</a:t>
            </a:r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19868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340179BC-F78C-4BA2-A46D-A7063FB69E3B}"/>
              </a:ext>
            </a:extLst>
          </p:cNvPr>
          <p:cNvSpPr/>
          <p:nvPr/>
        </p:nvSpPr>
        <p:spPr>
          <a:xfrm>
            <a:off x="284967" y="119268"/>
            <a:ext cx="8574066" cy="65555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2000" b="1" u="sng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Onderzoeksvraag 2</a:t>
            </a:r>
            <a:endParaRPr lang="nl-N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450215" algn="l"/>
              </a:tabLst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Reageren </a:t>
            </a:r>
            <a:r>
              <a:rPr lang="nl-NL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HCO</a:t>
            </a:r>
            <a:r>
              <a:rPr lang="nl-NL" baseline="-25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baseline="30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en </a:t>
            </a:r>
            <a:r>
              <a:rPr lang="nl-NL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HSO</a:t>
            </a:r>
            <a:r>
              <a:rPr lang="nl-NL" baseline="-25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nl-NL" baseline="30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met water als een zuur of als een base?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NL" sz="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2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Benodigdheden</a:t>
            </a:r>
            <a:endParaRPr lang="nl-N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 In reageerbuis 1 ongeveer 3 cm NaHCO</a:t>
            </a:r>
            <a:r>
              <a:rPr lang="nl-NL" baseline="-25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oplossing 0,1 M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 In reageerbuis 2 ongeveer 3 cm NaHSO</a:t>
            </a:r>
            <a:r>
              <a:rPr lang="nl-NL" baseline="-25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oplossing 0,1 M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 Druppelflesje thymolblauw-oplossing.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2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Uitvoering</a:t>
            </a:r>
            <a:endParaRPr lang="nl-N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Voeg aan buis 1 een aantal druppels thymolblauw-oplossing toe.   </a:t>
            </a:r>
            <a:endParaRPr lang="nl-NL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Voeg aan buis 2 een aantal druppels thymolblauw-oplossing toe.   </a:t>
            </a:r>
            <a:endParaRPr lang="nl-NL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Zoek in Binas op welke drie kleuren thymolblauw kan hebben.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>
              <a:lnSpc>
                <a:spcPct val="115000"/>
              </a:lnSpc>
              <a:spcAft>
                <a:spcPts val="0"/>
              </a:spcAft>
            </a:pPr>
            <a:r>
              <a:rPr lang="nl-NL" sz="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NL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2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Vragen</a:t>
            </a:r>
          </a:p>
          <a:p>
            <a:pPr lvl="0"/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Voeg de inhoud van buis 2 toe aan buis 1:  </a:t>
            </a:r>
            <a:r>
              <a:rPr lang="nl-NL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geel,  gasbelletjes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Geef de vergelijking van de reactie die optreedt.</a:t>
            </a:r>
          </a:p>
          <a:p>
            <a:pPr lvl="0"/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4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HCO</a:t>
            </a:r>
            <a:r>
              <a:rPr lang="nl-NL" sz="2400" baseline="-25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sz="2400" baseline="30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 </a:t>
            </a:r>
            <a:r>
              <a:rPr lang="nl-NL" sz="24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 HSO</a:t>
            </a:r>
            <a:r>
              <a:rPr lang="nl-NL" sz="2400" baseline="-25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nl-NL" sz="2400" baseline="30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  </a:t>
            </a:r>
            <a:r>
              <a:rPr lang="nl-NL" sz="24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→   H</a:t>
            </a:r>
            <a:r>
              <a:rPr lang="nl-NL" sz="2400" baseline="-25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nl-NL" sz="24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</a:t>
            </a:r>
            <a:r>
              <a:rPr lang="nl-NL" sz="2400" baseline="-25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</a:t>
            </a:r>
            <a:r>
              <a:rPr lang="nl-NL" sz="24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+</a:t>
            </a:r>
            <a:r>
              <a:rPr lang="nl-NL" sz="2400" baseline="-25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nl-NL" sz="24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</a:t>
            </a:r>
            <a:r>
              <a:rPr lang="nl-NL" sz="2400" baseline="-25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nl-NL" sz="2400" baseline="30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2-</a:t>
            </a:r>
          </a:p>
          <a:p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r>
              <a:rPr lang="nl-NL" sz="24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HCO</a:t>
            </a:r>
            <a:r>
              <a:rPr lang="nl-NL" sz="2400" baseline="-25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sz="2400" baseline="30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 </a:t>
            </a:r>
            <a:r>
              <a:rPr lang="nl-NL" sz="24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 HSO</a:t>
            </a:r>
            <a:r>
              <a:rPr lang="nl-NL" sz="2400" baseline="-25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nl-NL" sz="2400" baseline="30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  </a:t>
            </a:r>
            <a:r>
              <a:rPr lang="nl-NL" sz="24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→   H</a:t>
            </a:r>
            <a:r>
              <a:rPr lang="nl-NL" sz="2400" baseline="-25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nl-NL" sz="24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nl-NL" sz="2400" baseline="-25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24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+</a:t>
            </a:r>
            <a:r>
              <a:rPr lang="nl-NL" sz="2400" baseline="-25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nl-NL" sz="24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</a:t>
            </a:r>
            <a:r>
              <a:rPr lang="nl-NL" sz="2400" baseline="-25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  </a:t>
            </a:r>
            <a:r>
              <a:rPr lang="nl-NL" sz="24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 SO</a:t>
            </a:r>
            <a:r>
              <a:rPr lang="nl-NL" sz="2400" baseline="-25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nl-NL" sz="2400" baseline="30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2-</a:t>
            </a:r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29650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50E1B3DD-3694-418E-B32A-7FDADD0484E0}"/>
              </a:ext>
            </a:extLst>
          </p:cNvPr>
          <p:cNvSpPr/>
          <p:nvPr/>
        </p:nvSpPr>
        <p:spPr>
          <a:xfrm>
            <a:off x="331940" y="135873"/>
            <a:ext cx="8711852" cy="4551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2000" b="1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Onderzoeksvraag 3</a:t>
            </a:r>
            <a:endParaRPr lang="nl-NL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Zijn oplossingen van PO</a:t>
            </a:r>
            <a:r>
              <a:rPr lang="nl-NL" baseline="-25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3-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of HPO</a:t>
            </a:r>
            <a:r>
              <a:rPr lang="nl-NL" baseline="-25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2-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of H</a:t>
            </a:r>
            <a:r>
              <a:rPr lang="nl-NL" baseline="-25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</a:t>
            </a:r>
            <a:r>
              <a:rPr lang="nl-NL" baseline="-25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 H</a:t>
            </a:r>
            <a:r>
              <a:rPr lang="nl-NL" baseline="-25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</a:t>
            </a:r>
            <a:r>
              <a:rPr lang="nl-NL" baseline="-25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  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zuur of basisch?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66B9186D-8442-440B-85BC-00F42BAE5C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7556868"/>
              </p:ext>
            </p:extLst>
          </p:nvPr>
        </p:nvGraphicFramePr>
        <p:xfrm>
          <a:off x="331940" y="1177447"/>
          <a:ext cx="8523962" cy="32636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71183">
                  <a:extLst>
                    <a:ext uri="{9D8B030D-6E8A-4147-A177-3AD203B41FA5}">
                      <a16:colId xmlns:a16="http://schemas.microsoft.com/office/drawing/2014/main" val="4110692100"/>
                    </a:ext>
                  </a:extLst>
                </a:gridCol>
                <a:gridCol w="1202499">
                  <a:extLst>
                    <a:ext uri="{9D8B030D-6E8A-4147-A177-3AD203B41FA5}">
                      <a16:colId xmlns:a16="http://schemas.microsoft.com/office/drawing/2014/main" val="682016687"/>
                    </a:ext>
                  </a:extLst>
                </a:gridCol>
                <a:gridCol w="1636985">
                  <a:extLst>
                    <a:ext uri="{9D8B030D-6E8A-4147-A177-3AD203B41FA5}">
                      <a16:colId xmlns:a16="http://schemas.microsoft.com/office/drawing/2014/main" val="4006361334"/>
                    </a:ext>
                  </a:extLst>
                </a:gridCol>
                <a:gridCol w="1695965">
                  <a:extLst>
                    <a:ext uri="{9D8B030D-6E8A-4147-A177-3AD203B41FA5}">
                      <a16:colId xmlns:a16="http://schemas.microsoft.com/office/drawing/2014/main" val="906381058"/>
                    </a:ext>
                  </a:extLst>
                </a:gridCol>
                <a:gridCol w="1408665">
                  <a:extLst>
                    <a:ext uri="{9D8B030D-6E8A-4147-A177-3AD203B41FA5}">
                      <a16:colId xmlns:a16="http://schemas.microsoft.com/office/drawing/2014/main" val="2896174154"/>
                    </a:ext>
                  </a:extLst>
                </a:gridCol>
                <a:gridCol w="1408665">
                  <a:extLst>
                    <a:ext uri="{9D8B030D-6E8A-4147-A177-3AD203B41FA5}">
                      <a16:colId xmlns:a16="http://schemas.microsoft.com/office/drawing/2014/main" val="1968792464"/>
                    </a:ext>
                  </a:extLst>
                </a:gridCol>
              </a:tblGrid>
              <a:tr h="7766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nl-NL" sz="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Oplossing van:</a:t>
                      </a:r>
                      <a:endParaRPr lang="nl-NL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Gemeten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nl-NL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</a:t>
                      </a:r>
                      <a:endParaRPr lang="nl-NL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nl-NL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</a:t>
                      </a:r>
                      <a:r>
                        <a:rPr lang="nl-NL" sz="20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endParaRPr lang="nl-NL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nl-NL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</a:t>
                      </a:r>
                      <a:r>
                        <a:rPr lang="nl-NL" sz="20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</a:t>
                      </a:r>
                      <a:endParaRPr lang="nl-NL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Reactie mogelijk met zoutzuur?</a:t>
                      </a:r>
                      <a:endParaRPr lang="nl-NL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Reactie mogelijk met natronloog?</a:t>
                      </a:r>
                      <a:endParaRPr lang="nl-NL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6904725"/>
                  </a:ext>
                </a:extLst>
              </a:tr>
              <a:tr h="62175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l-NL" sz="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</a:t>
                      </a:r>
                      <a:r>
                        <a:rPr lang="nl-NL" sz="20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nl-NL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</a:t>
                      </a:r>
                      <a:r>
                        <a:rPr lang="nl-NL" sz="20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nl-NL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nl-NL" sz="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l-N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l-N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l-NL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nl-NL" sz="140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00061292"/>
                  </a:ext>
                </a:extLst>
              </a:tr>
              <a:tr h="62175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l-NL" sz="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</a:t>
                      </a:r>
                      <a:r>
                        <a:rPr lang="nl-NL" sz="20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nl-NL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HPO</a:t>
                      </a:r>
                      <a:r>
                        <a:rPr lang="nl-NL" sz="20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nl-NL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l-NL" sz="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9,6</a:t>
                      </a:r>
                      <a:endParaRPr lang="nl-NL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l-N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l-NL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45379729"/>
                  </a:ext>
                </a:extLst>
              </a:tr>
              <a:tr h="62175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l-NL" sz="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KH</a:t>
                      </a:r>
                      <a:r>
                        <a:rPr lang="nl-NL" sz="20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nl-NL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</a:t>
                      </a:r>
                      <a:r>
                        <a:rPr lang="nl-NL" sz="20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nl-NL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l-NL" sz="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5,5</a:t>
                      </a:r>
                      <a:endParaRPr lang="nl-NL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59146698"/>
                  </a:ext>
                </a:extLst>
              </a:tr>
              <a:tr h="62175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l-NL" sz="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lang="nl-NL" sz="20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nl-NL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</a:t>
                      </a:r>
                      <a:r>
                        <a:rPr lang="nl-NL" sz="20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nl-NL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3,3</a:t>
                      </a:r>
                      <a:endParaRPr lang="nl-NL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l-NL" sz="14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432028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5450350"/>
      </p:ext>
    </p:extLst>
  </p:cSld>
  <p:clrMapOvr>
    <a:masterClrMapping/>
  </p:clrMapOvr>
  <p:transition spd="slow">
    <p:fade thruBlk="1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50E1B3DD-3694-418E-B32A-7FDADD0484E0}"/>
              </a:ext>
            </a:extLst>
          </p:cNvPr>
          <p:cNvSpPr/>
          <p:nvPr/>
        </p:nvSpPr>
        <p:spPr>
          <a:xfrm>
            <a:off x="331940" y="135873"/>
            <a:ext cx="8711852" cy="6568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2000" b="1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Onderzoeksvraag 3</a:t>
            </a:r>
            <a:endParaRPr lang="nl-NL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Zijn oplossingen van PO</a:t>
            </a:r>
            <a:r>
              <a:rPr lang="nl-NL" baseline="-25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3-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of HPO</a:t>
            </a:r>
            <a:r>
              <a:rPr lang="nl-NL" baseline="-25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2-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of H</a:t>
            </a:r>
            <a:r>
              <a:rPr lang="nl-NL" baseline="-25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</a:t>
            </a:r>
            <a:r>
              <a:rPr lang="nl-NL" baseline="-25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 H</a:t>
            </a:r>
            <a:r>
              <a:rPr lang="nl-NL" baseline="-25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</a:t>
            </a:r>
            <a:r>
              <a:rPr lang="nl-NL" baseline="-25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  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zuur of basisch?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endParaRPr lang="nl-NL" sz="1000" dirty="0"/>
          </a:p>
          <a:p>
            <a:pPr>
              <a:lnSpc>
                <a:spcPct val="115000"/>
              </a:lnSpc>
            </a:pPr>
            <a:r>
              <a:rPr lang="nl-NL" sz="2000" dirty="0"/>
              <a:t>Welke deeltjes reageren met water als base?    </a:t>
            </a:r>
            <a:r>
              <a:rPr lang="nl-NL" sz="20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</a:t>
            </a:r>
            <a:r>
              <a:rPr lang="nl-NL" sz="2000" baseline="-250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r>
              <a:rPr lang="nl-NL" sz="2000" baseline="300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3-</a:t>
            </a:r>
            <a:r>
              <a:rPr lang="nl-NL" sz="20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en   HPO</a:t>
            </a:r>
            <a:r>
              <a:rPr lang="nl-NL" sz="2000" baseline="-250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r>
              <a:rPr lang="nl-NL" sz="2000" baseline="300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2-</a:t>
            </a:r>
            <a:r>
              <a:rPr lang="nl-NL" sz="20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nl-NL" sz="2000" dirty="0">
              <a:solidFill>
                <a:schemeClr val="bg1"/>
              </a:solidFill>
            </a:endParaRPr>
          </a:p>
          <a:p>
            <a:pPr>
              <a:lnSpc>
                <a:spcPct val="115000"/>
              </a:lnSpc>
            </a:pPr>
            <a:r>
              <a:rPr lang="nl-NL" sz="2000" dirty="0"/>
              <a:t>En welke deeltjes als zuur?</a:t>
            </a:r>
            <a:r>
              <a:rPr lang="nl-NL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</a:t>
            </a:r>
            <a:r>
              <a:rPr lang="nl-NL" sz="20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</a:t>
            </a:r>
            <a:r>
              <a:rPr lang="nl-NL" sz="2000" baseline="-250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nl-NL" sz="20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</a:t>
            </a:r>
            <a:r>
              <a:rPr lang="nl-NL" sz="2000" baseline="-250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r>
              <a:rPr lang="nl-NL" sz="2000" baseline="300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nl-NL" sz="20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en   H</a:t>
            </a:r>
            <a:r>
              <a:rPr lang="nl-NL" sz="2000" baseline="-250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lang="nl-NL" sz="20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</a:t>
            </a:r>
            <a:r>
              <a:rPr lang="nl-NL" sz="2000" baseline="-250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 </a:t>
            </a:r>
            <a:endParaRPr lang="nl-NL" sz="2000" dirty="0">
              <a:solidFill>
                <a:schemeClr val="bg1"/>
              </a:solidFill>
            </a:endParaRPr>
          </a:p>
          <a:p>
            <a:pPr>
              <a:lnSpc>
                <a:spcPct val="115000"/>
              </a:lnSpc>
            </a:pPr>
            <a:r>
              <a:rPr lang="nl-NL" sz="2000" dirty="0"/>
              <a:t>Hoe kun je dat voorspellen?  </a:t>
            </a:r>
            <a:r>
              <a:rPr lang="nl-NL" sz="2400" dirty="0">
                <a:solidFill>
                  <a:schemeClr val="bg1"/>
                </a:solidFill>
              </a:rPr>
              <a:t>Vergelijk K</a:t>
            </a:r>
            <a:r>
              <a:rPr lang="nl-NL" sz="2400" baseline="-25000" dirty="0">
                <a:solidFill>
                  <a:schemeClr val="bg1"/>
                </a:solidFill>
              </a:rPr>
              <a:t>z</a:t>
            </a:r>
            <a:r>
              <a:rPr lang="nl-NL" sz="2400" dirty="0">
                <a:solidFill>
                  <a:schemeClr val="bg1"/>
                </a:solidFill>
              </a:rPr>
              <a:t> en K</a:t>
            </a:r>
            <a:r>
              <a:rPr lang="nl-NL" sz="2400" baseline="-25000" dirty="0">
                <a:solidFill>
                  <a:schemeClr val="bg1"/>
                </a:solidFill>
              </a:rPr>
              <a:t>b</a:t>
            </a:r>
          </a:p>
          <a:p>
            <a:pPr>
              <a:lnSpc>
                <a:spcPct val="115000"/>
              </a:lnSpc>
            </a:pPr>
            <a:endParaRPr lang="nl-NL" sz="2400" baseline="-25000" dirty="0">
              <a:solidFill>
                <a:srgbClr val="FF0000"/>
              </a:solidFill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9F9747E0-5C64-40AD-946E-3AEB698CBB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496582"/>
              </p:ext>
            </p:extLst>
          </p:nvPr>
        </p:nvGraphicFramePr>
        <p:xfrm>
          <a:off x="331940" y="1177447"/>
          <a:ext cx="8523962" cy="32636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71183">
                  <a:extLst>
                    <a:ext uri="{9D8B030D-6E8A-4147-A177-3AD203B41FA5}">
                      <a16:colId xmlns:a16="http://schemas.microsoft.com/office/drawing/2014/main" val="4110692100"/>
                    </a:ext>
                  </a:extLst>
                </a:gridCol>
                <a:gridCol w="1202499">
                  <a:extLst>
                    <a:ext uri="{9D8B030D-6E8A-4147-A177-3AD203B41FA5}">
                      <a16:colId xmlns:a16="http://schemas.microsoft.com/office/drawing/2014/main" val="682016687"/>
                    </a:ext>
                  </a:extLst>
                </a:gridCol>
                <a:gridCol w="1636985">
                  <a:extLst>
                    <a:ext uri="{9D8B030D-6E8A-4147-A177-3AD203B41FA5}">
                      <a16:colId xmlns:a16="http://schemas.microsoft.com/office/drawing/2014/main" val="4006361334"/>
                    </a:ext>
                  </a:extLst>
                </a:gridCol>
                <a:gridCol w="1695965">
                  <a:extLst>
                    <a:ext uri="{9D8B030D-6E8A-4147-A177-3AD203B41FA5}">
                      <a16:colId xmlns:a16="http://schemas.microsoft.com/office/drawing/2014/main" val="906381058"/>
                    </a:ext>
                  </a:extLst>
                </a:gridCol>
                <a:gridCol w="1408665">
                  <a:extLst>
                    <a:ext uri="{9D8B030D-6E8A-4147-A177-3AD203B41FA5}">
                      <a16:colId xmlns:a16="http://schemas.microsoft.com/office/drawing/2014/main" val="2896174154"/>
                    </a:ext>
                  </a:extLst>
                </a:gridCol>
                <a:gridCol w="1408665">
                  <a:extLst>
                    <a:ext uri="{9D8B030D-6E8A-4147-A177-3AD203B41FA5}">
                      <a16:colId xmlns:a16="http://schemas.microsoft.com/office/drawing/2014/main" val="1968792464"/>
                    </a:ext>
                  </a:extLst>
                </a:gridCol>
              </a:tblGrid>
              <a:tr h="7766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nl-NL" sz="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Oplossing van:</a:t>
                      </a:r>
                      <a:endParaRPr lang="nl-NL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Gemeten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nl-NL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</a:t>
                      </a:r>
                      <a:endParaRPr lang="nl-NL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nl-NL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</a:t>
                      </a:r>
                      <a:r>
                        <a:rPr lang="nl-NL" sz="20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endParaRPr lang="nl-NL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nl-NL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</a:t>
                      </a:r>
                      <a:r>
                        <a:rPr lang="nl-NL" sz="20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</a:t>
                      </a:r>
                      <a:endParaRPr lang="nl-NL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Reactie mogelijk met zoutzuur?</a:t>
                      </a:r>
                      <a:endParaRPr lang="nl-NL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Reactie mogelijk met natronloog?</a:t>
                      </a:r>
                      <a:endParaRPr lang="nl-NL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6904725"/>
                  </a:ext>
                </a:extLst>
              </a:tr>
              <a:tr h="62175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l-NL" sz="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</a:t>
                      </a:r>
                      <a:r>
                        <a:rPr lang="nl-NL" sz="20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nl-NL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</a:t>
                      </a:r>
                      <a:r>
                        <a:rPr lang="nl-NL" sz="20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nl-NL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nl-NL" sz="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l-NL" sz="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2,1 ∙ 10</a:t>
                      </a:r>
                      <a:r>
                        <a:rPr lang="nl-NL" sz="1800" baseline="30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-2</a:t>
                      </a:r>
                      <a:endParaRPr lang="nl-N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l-NL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nl-NL" sz="140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00061292"/>
                  </a:ext>
                </a:extLst>
              </a:tr>
              <a:tr h="62175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l-NL" sz="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</a:t>
                      </a:r>
                      <a:r>
                        <a:rPr lang="nl-NL" sz="20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nl-NL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HPO</a:t>
                      </a:r>
                      <a:r>
                        <a:rPr lang="nl-NL" sz="20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nl-NL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l-NL" sz="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9,6</a:t>
                      </a:r>
                      <a:endParaRPr lang="nl-NL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l-NL" sz="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1,6 ∙ 10</a:t>
                      </a:r>
                      <a:r>
                        <a:rPr lang="nl-NL" sz="1800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-7</a:t>
                      </a:r>
                      <a:r>
                        <a:rPr lang="nl-N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4,8 ∙ 10</a:t>
                      </a:r>
                      <a:r>
                        <a:rPr lang="nl-NL" sz="1800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-13</a:t>
                      </a:r>
                      <a:r>
                        <a:rPr lang="nl-N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l-NL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45379729"/>
                  </a:ext>
                </a:extLst>
              </a:tr>
              <a:tr h="62175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l-NL" sz="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KH</a:t>
                      </a:r>
                      <a:r>
                        <a:rPr lang="nl-NL" sz="20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nl-NL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</a:t>
                      </a:r>
                      <a:r>
                        <a:rPr lang="nl-NL" sz="20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nl-NL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l-NL" sz="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5,5</a:t>
                      </a:r>
                      <a:endParaRPr lang="nl-NL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 ∙ 10</a:t>
                      </a:r>
                      <a:r>
                        <a:rPr lang="nl-NL" sz="1800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-12</a:t>
                      </a:r>
                      <a:r>
                        <a:rPr lang="nl-N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6,2 ∙ 10</a:t>
                      </a:r>
                      <a:r>
                        <a:rPr lang="nl-NL" sz="1800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-8</a:t>
                      </a:r>
                      <a:r>
                        <a:rPr lang="nl-N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59146698"/>
                  </a:ext>
                </a:extLst>
              </a:tr>
              <a:tr h="62175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l-NL" sz="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lang="nl-NL" sz="20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nl-NL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</a:t>
                      </a:r>
                      <a:r>
                        <a:rPr lang="nl-NL" sz="20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nl-NL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3,3</a:t>
                      </a:r>
                      <a:endParaRPr lang="nl-NL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6,9 ∙ 10</a:t>
                      </a:r>
                      <a:r>
                        <a:rPr lang="nl-NL" sz="1800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</a:t>
                      </a:r>
                      <a:r>
                        <a:rPr lang="nl-N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l-NL" sz="14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432028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56441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50E1B3DD-3694-418E-B32A-7FDADD0484E0}"/>
              </a:ext>
            </a:extLst>
          </p:cNvPr>
          <p:cNvSpPr/>
          <p:nvPr/>
        </p:nvSpPr>
        <p:spPr>
          <a:xfrm>
            <a:off x="331940" y="135873"/>
            <a:ext cx="8711852" cy="6568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2000" b="1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Onderzoeksvraag 3</a:t>
            </a:r>
            <a:endParaRPr lang="nl-NL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Zijn oplossingen van PO</a:t>
            </a:r>
            <a:r>
              <a:rPr lang="nl-NL" baseline="-25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3-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of HPO</a:t>
            </a:r>
            <a:r>
              <a:rPr lang="nl-NL" baseline="-25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2-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of H</a:t>
            </a:r>
            <a:r>
              <a:rPr lang="nl-NL" baseline="-25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</a:t>
            </a:r>
            <a:r>
              <a:rPr lang="nl-NL" baseline="-25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 H</a:t>
            </a:r>
            <a:r>
              <a:rPr lang="nl-NL" baseline="-25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</a:t>
            </a:r>
            <a:r>
              <a:rPr lang="nl-NL" baseline="-25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  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zuur of basisch?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endParaRPr lang="nl-NL" sz="1000" dirty="0"/>
          </a:p>
          <a:p>
            <a:pPr>
              <a:lnSpc>
                <a:spcPct val="115000"/>
              </a:lnSpc>
            </a:pPr>
            <a:r>
              <a:rPr lang="nl-NL" sz="2000" dirty="0"/>
              <a:t>Welke deeltjes reageren met water als base?    </a:t>
            </a:r>
            <a:r>
              <a:rPr lang="nl-NL" sz="2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</a:t>
            </a:r>
            <a:r>
              <a:rPr lang="nl-NL" sz="2000" baseline="-25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r>
              <a:rPr lang="nl-NL" sz="2000" baseline="30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3-</a:t>
            </a:r>
            <a:r>
              <a:rPr lang="nl-NL" sz="2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en   HPO</a:t>
            </a:r>
            <a:r>
              <a:rPr lang="nl-NL" sz="2000" baseline="-25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r>
              <a:rPr lang="nl-NL" sz="2000" baseline="30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2-</a:t>
            </a:r>
            <a:r>
              <a:rPr lang="nl-NL" sz="2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nl-NL" sz="2000" dirty="0">
              <a:solidFill>
                <a:srgbClr val="FF0000"/>
              </a:solidFill>
            </a:endParaRPr>
          </a:p>
          <a:p>
            <a:pPr>
              <a:lnSpc>
                <a:spcPct val="115000"/>
              </a:lnSpc>
            </a:pPr>
            <a:r>
              <a:rPr lang="nl-NL" sz="2000" dirty="0"/>
              <a:t>En welke deeltjes als zuur?</a:t>
            </a:r>
            <a:r>
              <a:rPr lang="nl-NL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</a:t>
            </a:r>
            <a:r>
              <a:rPr lang="nl-NL" sz="20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</a:t>
            </a:r>
            <a:r>
              <a:rPr lang="nl-NL" sz="2000" baseline="-250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nl-NL" sz="20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</a:t>
            </a:r>
            <a:r>
              <a:rPr lang="nl-NL" sz="2000" baseline="-250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r>
              <a:rPr lang="nl-NL" sz="2000" baseline="300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nl-NL" sz="20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en   H</a:t>
            </a:r>
            <a:r>
              <a:rPr lang="nl-NL" sz="2000" baseline="-250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lang="nl-NL" sz="20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</a:t>
            </a:r>
            <a:r>
              <a:rPr lang="nl-NL" sz="2000" baseline="-250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 </a:t>
            </a:r>
            <a:endParaRPr lang="nl-NL" sz="2000" dirty="0">
              <a:solidFill>
                <a:schemeClr val="bg1"/>
              </a:solidFill>
            </a:endParaRPr>
          </a:p>
          <a:p>
            <a:pPr>
              <a:lnSpc>
                <a:spcPct val="115000"/>
              </a:lnSpc>
            </a:pPr>
            <a:r>
              <a:rPr lang="nl-NL" sz="2000" dirty="0"/>
              <a:t>Hoe kun je dat voorspellen?  </a:t>
            </a:r>
            <a:r>
              <a:rPr lang="nl-NL" sz="2400" dirty="0">
                <a:solidFill>
                  <a:schemeClr val="bg1"/>
                </a:solidFill>
              </a:rPr>
              <a:t>Vergelijk K</a:t>
            </a:r>
            <a:r>
              <a:rPr lang="nl-NL" sz="2400" baseline="-25000" dirty="0">
                <a:solidFill>
                  <a:schemeClr val="bg1"/>
                </a:solidFill>
              </a:rPr>
              <a:t>z</a:t>
            </a:r>
            <a:r>
              <a:rPr lang="nl-NL" sz="2400" dirty="0">
                <a:solidFill>
                  <a:schemeClr val="bg1"/>
                </a:solidFill>
              </a:rPr>
              <a:t> en K</a:t>
            </a:r>
            <a:r>
              <a:rPr lang="nl-NL" sz="2400" baseline="-25000" dirty="0">
                <a:solidFill>
                  <a:schemeClr val="bg1"/>
                </a:solidFill>
              </a:rPr>
              <a:t>b</a:t>
            </a:r>
          </a:p>
          <a:p>
            <a:pPr>
              <a:lnSpc>
                <a:spcPct val="115000"/>
              </a:lnSpc>
            </a:pPr>
            <a:endParaRPr lang="nl-NL" sz="2400" baseline="-25000" dirty="0">
              <a:solidFill>
                <a:srgbClr val="FF0000"/>
              </a:solidFill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C06B7B4D-F070-4C64-962B-341F83FD48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4877045"/>
              </p:ext>
            </p:extLst>
          </p:nvPr>
        </p:nvGraphicFramePr>
        <p:xfrm>
          <a:off x="331940" y="1177447"/>
          <a:ext cx="8523962" cy="32636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71183">
                  <a:extLst>
                    <a:ext uri="{9D8B030D-6E8A-4147-A177-3AD203B41FA5}">
                      <a16:colId xmlns:a16="http://schemas.microsoft.com/office/drawing/2014/main" val="4110692100"/>
                    </a:ext>
                  </a:extLst>
                </a:gridCol>
                <a:gridCol w="1202499">
                  <a:extLst>
                    <a:ext uri="{9D8B030D-6E8A-4147-A177-3AD203B41FA5}">
                      <a16:colId xmlns:a16="http://schemas.microsoft.com/office/drawing/2014/main" val="682016687"/>
                    </a:ext>
                  </a:extLst>
                </a:gridCol>
                <a:gridCol w="1636985">
                  <a:extLst>
                    <a:ext uri="{9D8B030D-6E8A-4147-A177-3AD203B41FA5}">
                      <a16:colId xmlns:a16="http://schemas.microsoft.com/office/drawing/2014/main" val="4006361334"/>
                    </a:ext>
                  </a:extLst>
                </a:gridCol>
                <a:gridCol w="1695965">
                  <a:extLst>
                    <a:ext uri="{9D8B030D-6E8A-4147-A177-3AD203B41FA5}">
                      <a16:colId xmlns:a16="http://schemas.microsoft.com/office/drawing/2014/main" val="906381058"/>
                    </a:ext>
                  </a:extLst>
                </a:gridCol>
                <a:gridCol w="1408665">
                  <a:extLst>
                    <a:ext uri="{9D8B030D-6E8A-4147-A177-3AD203B41FA5}">
                      <a16:colId xmlns:a16="http://schemas.microsoft.com/office/drawing/2014/main" val="2896174154"/>
                    </a:ext>
                  </a:extLst>
                </a:gridCol>
                <a:gridCol w="1408665">
                  <a:extLst>
                    <a:ext uri="{9D8B030D-6E8A-4147-A177-3AD203B41FA5}">
                      <a16:colId xmlns:a16="http://schemas.microsoft.com/office/drawing/2014/main" val="1968792464"/>
                    </a:ext>
                  </a:extLst>
                </a:gridCol>
              </a:tblGrid>
              <a:tr h="7766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nl-NL" sz="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Oplossing van:</a:t>
                      </a:r>
                      <a:endParaRPr lang="nl-NL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Gemeten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nl-NL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</a:t>
                      </a:r>
                      <a:endParaRPr lang="nl-NL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nl-NL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</a:t>
                      </a:r>
                      <a:r>
                        <a:rPr lang="nl-NL" sz="20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endParaRPr lang="nl-NL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nl-NL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</a:t>
                      </a:r>
                      <a:r>
                        <a:rPr lang="nl-NL" sz="20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</a:t>
                      </a:r>
                      <a:endParaRPr lang="nl-NL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Reactie mogelijk met zoutzuur?</a:t>
                      </a:r>
                      <a:endParaRPr lang="nl-NL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Reactie mogelijk met natronloog?</a:t>
                      </a:r>
                      <a:endParaRPr lang="nl-NL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6904725"/>
                  </a:ext>
                </a:extLst>
              </a:tr>
              <a:tr h="62175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l-NL" sz="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</a:t>
                      </a:r>
                      <a:r>
                        <a:rPr lang="nl-NL" sz="20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nl-NL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</a:t>
                      </a:r>
                      <a:r>
                        <a:rPr lang="nl-NL" sz="20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nl-NL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nl-NL" sz="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l-NL" sz="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2,1 ∙ 10</a:t>
                      </a:r>
                      <a:r>
                        <a:rPr lang="nl-NL" sz="1800" baseline="30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-2</a:t>
                      </a:r>
                      <a:endParaRPr lang="nl-N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l-NL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nl-NL" sz="140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00061292"/>
                  </a:ext>
                </a:extLst>
              </a:tr>
              <a:tr h="62175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l-NL" sz="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</a:t>
                      </a:r>
                      <a:r>
                        <a:rPr lang="nl-NL" sz="20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nl-NL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HPO</a:t>
                      </a:r>
                      <a:r>
                        <a:rPr lang="nl-NL" sz="20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nl-NL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l-NL" sz="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9,6</a:t>
                      </a:r>
                      <a:endParaRPr lang="nl-NL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l-NL" sz="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1,6 ∙ 10</a:t>
                      </a:r>
                      <a:r>
                        <a:rPr lang="nl-NL" sz="1800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-7</a:t>
                      </a:r>
                      <a:r>
                        <a:rPr lang="nl-N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4,8 ∙ 10</a:t>
                      </a:r>
                      <a:r>
                        <a:rPr lang="nl-NL" sz="1800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-13</a:t>
                      </a:r>
                      <a:r>
                        <a:rPr lang="nl-N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l-NL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45379729"/>
                  </a:ext>
                </a:extLst>
              </a:tr>
              <a:tr h="62175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l-NL" sz="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KH</a:t>
                      </a:r>
                      <a:r>
                        <a:rPr lang="nl-NL" sz="20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nl-NL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</a:t>
                      </a:r>
                      <a:r>
                        <a:rPr lang="nl-NL" sz="20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nl-NL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l-NL" sz="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5,5</a:t>
                      </a:r>
                      <a:endParaRPr lang="nl-N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 ∙ 10</a:t>
                      </a:r>
                      <a:r>
                        <a:rPr lang="nl-NL" sz="1800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-12</a:t>
                      </a:r>
                      <a:r>
                        <a:rPr lang="nl-N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6,2 ∙ 10</a:t>
                      </a:r>
                      <a:r>
                        <a:rPr lang="nl-NL" sz="1800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-8</a:t>
                      </a:r>
                      <a:r>
                        <a:rPr lang="nl-N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59146698"/>
                  </a:ext>
                </a:extLst>
              </a:tr>
              <a:tr h="62175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l-NL" sz="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lang="nl-NL" sz="20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nl-NL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</a:t>
                      </a:r>
                      <a:r>
                        <a:rPr lang="nl-NL" sz="20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nl-NL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3,3</a:t>
                      </a:r>
                      <a:endParaRPr lang="nl-N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6,9 ∙ 10</a:t>
                      </a:r>
                      <a:r>
                        <a:rPr lang="nl-NL" sz="1800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</a:t>
                      </a:r>
                      <a:r>
                        <a:rPr lang="nl-N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l-NL" sz="14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432028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6433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50E1B3DD-3694-418E-B32A-7FDADD0484E0}"/>
              </a:ext>
            </a:extLst>
          </p:cNvPr>
          <p:cNvSpPr/>
          <p:nvPr/>
        </p:nvSpPr>
        <p:spPr>
          <a:xfrm>
            <a:off x="331940" y="135873"/>
            <a:ext cx="8711852" cy="6568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2000" b="1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Onderzoeksvraag 3</a:t>
            </a:r>
            <a:endParaRPr lang="nl-NL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Zijn oplossingen van PO</a:t>
            </a:r>
            <a:r>
              <a:rPr lang="nl-NL" baseline="-25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3-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of HPO</a:t>
            </a:r>
            <a:r>
              <a:rPr lang="nl-NL" baseline="-25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2-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of H</a:t>
            </a:r>
            <a:r>
              <a:rPr lang="nl-NL" baseline="-25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</a:t>
            </a:r>
            <a:r>
              <a:rPr lang="nl-NL" baseline="-25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 H</a:t>
            </a:r>
            <a:r>
              <a:rPr lang="nl-NL" baseline="-25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</a:t>
            </a:r>
            <a:r>
              <a:rPr lang="nl-NL" baseline="-25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  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zuur of basisch?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endParaRPr lang="nl-NL" sz="1000" dirty="0"/>
          </a:p>
          <a:p>
            <a:pPr>
              <a:lnSpc>
                <a:spcPct val="115000"/>
              </a:lnSpc>
            </a:pPr>
            <a:r>
              <a:rPr lang="nl-NL" sz="2000" dirty="0"/>
              <a:t>Welke deeltjes reageren met water als base?    </a:t>
            </a:r>
            <a:r>
              <a:rPr lang="nl-NL" sz="2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</a:t>
            </a:r>
            <a:r>
              <a:rPr lang="nl-NL" sz="2000" baseline="-25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r>
              <a:rPr lang="nl-NL" sz="2000" baseline="30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3-</a:t>
            </a:r>
            <a:r>
              <a:rPr lang="nl-NL" sz="2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en   HPO</a:t>
            </a:r>
            <a:r>
              <a:rPr lang="nl-NL" sz="2000" baseline="-25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r>
              <a:rPr lang="nl-NL" sz="2000" baseline="30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2-</a:t>
            </a:r>
            <a:r>
              <a:rPr lang="nl-NL" sz="2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nl-NL" sz="2000" dirty="0">
              <a:solidFill>
                <a:srgbClr val="FF0000"/>
              </a:solidFill>
            </a:endParaRPr>
          </a:p>
          <a:p>
            <a:pPr>
              <a:lnSpc>
                <a:spcPct val="115000"/>
              </a:lnSpc>
            </a:pPr>
            <a:r>
              <a:rPr lang="nl-NL" sz="2000" dirty="0"/>
              <a:t>En welke deeltjes als zuur?</a:t>
            </a:r>
            <a:r>
              <a:rPr lang="nl-NL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</a:t>
            </a:r>
            <a:r>
              <a:rPr lang="nl-NL" sz="2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</a:t>
            </a:r>
            <a:r>
              <a:rPr lang="nl-NL" sz="2000" baseline="-25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nl-NL" sz="2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</a:t>
            </a:r>
            <a:r>
              <a:rPr lang="nl-NL" sz="2000" baseline="-25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r>
              <a:rPr lang="nl-NL" sz="2000" baseline="30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nl-NL" sz="2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en   H</a:t>
            </a:r>
            <a:r>
              <a:rPr lang="nl-NL" sz="2000" baseline="-25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lang="nl-NL" sz="2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</a:t>
            </a:r>
            <a:r>
              <a:rPr lang="nl-NL" sz="2000" baseline="-25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 </a:t>
            </a:r>
            <a:endParaRPr lang="nl-NL" sz="2000" dirty="0">
              <a:solidFill>
                <a:srgbClr val="FF0000"/>
              </a:solidFill>
            </a:endParaRPr>
          </a:p>
          <a:p>
            <a:pPr>
              <a:lnSpc>
                <a:spcPct val="115000"/>
              </a:lnSpc>
            </a:pPr>
            <a:r>
              <a:rPr lang="nl-NL" sz="2000" dirty="0"/>
              <a:t>Hoe kun je dat voorspellen?  </a:t>
            </a:r>
            <a:r>
              <a:rPr lang="nl-NL" sz="2400" dirty="0">
                <a:solidFill>
                  <a:schemeClr val="bg1"/>
                </a:solidFill>
              </a:rPr>
              <a:t>Vergelijk K</a:t>
            </a:r>
            <a:r>
              <a:rPr lang="nl-NL" sz="2400" baseline="-25000" dirty="0">
                <a:solidFill>
                  <a:schemeClr val="bg1"/>
                </a:solidFill>
              </a:rPr>
              <a:t>z</a:t>
            </a:r>
            <a:r>
              <a:rPr lang="nl-NL" sz="2400" dirty="0">
                <a:solidFill>
                  <a:schemeClr val="bg1"/>
                </a:solidFill>
              </a:rPr>
              <a:t> en K</a:t>
            </a:r>
            <a:r>
              <a:rPr lang="nl-NL" sz="2400" baseline="-25000" dirty="0">
                <a:solidFill>
                  <a:schemeClr val="bg1"/>
                </a:solidFill>
              </a:rPr>
              <a:t>b</a:t>
            </a:r>
          </a:p>
          <a:p>
            <a:pPr>
              <a:lnSpc>
                <a:spcPct val="115000"/>
              </a:lnSpc>
            </a:pPr>
            <a:endParaRPr lang="nl-NL" sz="2400" baseline="-25000" dirty="0">
              <a:solidFill>
                <a:srgbClr val="FF0000"/>
              </a:solidFill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D64DCA76-0FF5-4B29-A835-851BCBAB1C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7184719"/>
              </p:ext>
            </p:extLst>
          </p:nvPr>
        </p:nvGraphicFramePr>
        <p:xfrm>
          <a:off x="331940" y="1177447"/>
          <a:ext cx="8523962" cy="32636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71183">
                  <a:extLst>
                    <a:ext uri="{9D8B030D-6E8A-4147-A177-3AD203B41FA5}">
                      <a16:colId xmlns:a16="http://schemas.microsoft.com/office/drawing/2014/main" val="4110692100"/>
                    </a:ext>
                  </a:extLst>
                </a:gridCol>
                <a:gridCol w="1202499">
                  <a:extLst>
                    <a:ext uri="{9D8B030D-6E8A-4147-A177-3AD203B41FA5}">
                      <a16:colId xmlns:a16="http://schemas.microsoft.com/office/drawing/2014/main" val="682016687"/>
                    </a:ext>
                  </a:extLst>
                </a:gridCol>
                <a:gridCol w="1636985">
                  <a:extLst>
                    <a:ext uri="{9D8B030D-6E8A-4147-A177-3AD203B41FA5}">
                      <a16:colId xmlns:a16="http://schemas.microsoft.com/office/drawing/2014/main" val="4006361334"/>
                    </a:ext>
                  </a:extLst>
                </a:gridCol>
                <a:gridCol w="1695965">
                  <a:extLst>
                    <a:ext uri="{9D8B030D-6E8A-4147-A177-3AD203B41FA5}">
                      <a16:colId xmlns:a16="http://schemas.microsoft.com/office/drawing/2014/main" val="906381058"/>
                    </a:ext>
                  </a:extLst>
                </a:gridCol>
                <a:gridCol w="1408665">
                  <a:extLst>
                    <a:ext uri="{9D8B030D-6E8A-4147-A177-3AD203B41FA5}">
                      <a16:colId xmlns:a16="http://schemas.microsoft.com/office/drawing/2014/main" val="2896174154"/>
                    </a:ext>
                  </a:extLst>
                </a:gridCol>
                <a:gridCol w="1408665">
                  <a:extLst>
                    <a:ext uri="{9D8B030D-6E8A-4147-A177-3AD203B41FA5}">
                      <a16:colId xmlns:a16="http://schemas.microsoft.com/office/drawing/2014/main" val="1968792464"/>
                    </a:ext>
                  </a:extLst>
                </a:gridCol>
              </a:tblGrid>
              <a:tr h="7766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nl-NL" sz="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Oplossing van:</a:t>
                      </a:r>
                      <a:endParaRPr lang="nl-NL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Gemeten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nl-NL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</a:t>
                      </a:r>
                      <a:endParaRPr lang="nl-NL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nl-NL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</a:t>
                      </a:r>
                      <a:r>
                        <a:rPr lang="nl-NL" sz="20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endParaRPr lang="nl-NL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nl-NL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</a:t>
                      </a:r>
                      <a:r>
                        <a:rPr lang="nl-NL" sz="20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</a:t>
                      </a:r>
                      <a:endParaRPr lang="nl-NL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Reactie mogelijk met zoutzuur?</a:t>
                      </a:r>
                      <a:endParaRPr lang="nl-NL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Reactie mogelijk met natronloog?</a:t>
                      </a:r>
                      <a:endParaRPr lang="nl-NL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6904725"/>
                  </a:ext>
                </a:extLst>
              </a:tr>
              <a:tr h="62175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l-NL" sz="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</a:t>
                      </a:r>
                      <a:r>
                        <a:rPr lang="nl-NL" sz="20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nl-NL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</a:t>
                      </a:r>
                      <a:r>
                        <a:rPr lang="nl-NL" sz="20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nl-NL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nl-NL" sz="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l-NL" sz="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2,1 ∙ 10</a:t>
                      </a:r>
                      <a:r>
                        <a:rPr lang="nl-NL" sz="1800" baseline="30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-2</a:t>
                      </a:r>
                      <a:endParaRPr lang="nl-N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l-NL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nl-NL" sz="140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00061292"/>
                  </a:ext>
                </a:extLst>
              </a:tr>
              <a:tr h="62175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l-NL" sz="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</a:t>
                      </a:r>
                      <a:r>
                        <a:rPr lang="nl-NL" sz="20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nl-NL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HPO</a:t>
                      </a:r>
                      <a:r>
                        <a:rPr lang="nl-NL" sz="20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nl-NL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l-NL" sz="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9,6</a:t>
                      </a:r>
                      <a:endParaRPr lang="nl-N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l-NL" sz="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1,6 ∙ 10</a:t>
                      </a:r>
                      <a:r>
                        <a:rPr lang="nl-NL" sz="1800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-7</a:t>
                      </a:r>
                      <a:r>
                        <a:rPr lang="nl-N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4,8 ∙ 10</a:t>
                      </a:r>
                      <a:r>
                        <a:rPr lang="nl-NL" sz="1800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-13</a:t>
                      </a:r>
                      <a:r>
                        <a:rPr lang="nl-N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l-NL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45379729"/>
                  </a:ext>
                </a:extLst>
              </a:tr>
              <a:tr h="62175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l-NL" sz="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KH</a:t>
                      </a:r>
                      <a:r>
                        <a:rPr lang="nl-NL" sz="20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nl-NL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</a:t>
                      </a:r>
                      <a:r>
                        <a:rPr lang="nl-NL" sz="20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nl-NL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l-NL" sz="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5,5</a:t>
                      </a:r>
                      <a:endParaRPr lang="nl-NL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 ∙ 10</a:t>
                      </a:r>
                      <a:r>
                        <a:rPr lang="nl-NL" sz="1800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-12</a:t>
                      </a:r>
                      <a:r>
                        <a:rPr lang="nl-N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6,2 ∙ 10</a:t>
                      </a:r>
                      <a:r>
                        <a:rPr lang="nl-NL" sz="1800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-8</a:t>
                      </a:r>
                      <a:r>
                        <a:rPr lang="nl-N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59146698"/>
                  </a:ext>
                </a:extLst>
              </a:tr>
              <a:tr h="62175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l-NL" sz="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lang="nl-NL" sz="20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nl-NL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</a:t>
                      </a:r>
                      <a:r>
                        <a:rPr lang="nl-NL" sz="20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nl-NL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3,3</a:t>
                      </a:r>
                      <a:endParaRPr lang="nl-NL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6,9 ∙ 10</a:t>
                      </a:r>
                      <a:r>
                        <a:rPr lang="nl-NL" sz="1800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</a:t>
                      </a:r>
                      <a:r>
                        <a:rPr lang="nl-N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l-NL" sz="14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432028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7629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50E1B3DD-3694-418E-B32A-7FDADD0484E0}"/>
              </a:ext>
            </a:extLst>
          </p:cNvPr>
          <p:cNvSpPr/>
          <p:nvPr/>
        </p:nvSpPr>
        <p:spPr>
          <a:xfrm>
            <a:off x="331940" y="135873"/>
            <a:ext cx="8711852" cy="6568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2000" b="1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Onderzoeksvraag 3</a:t>
            </a:r>
            <a:endParaRPr lang="nl-NL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Zijn oplossingen van PO</a:t>
            </a:r>
            <a:r>
              <a:rPr lang="nl-NL" baseline="-25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3-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of HPO</a:t>
            </a:r>
            <a:r>
              <a:rPr lang="nl-NL" baseline="-25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2-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of H</a:t>
            </a:r>
            <a:r>
              <a:rPr lang="nl-NL" baseline="-25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</a:t>
            </a:r>
            <a:r>
              <a:rPr lang="nl-NL" baseline="-25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 H</a:t>
            </a:r>
            <a:r>
              <a:rPr lang="nl-NL" baseline="-25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</a:t>
            </a:r>
            <a:r>
              <a:rPr lang="nl-NL" baseline="-25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  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zuur of basisch?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endParaRPr lang="nl-NL" sz="1000" dirty="0"/>
          </a:p>
          <a:p>
            <a:pPr>
              <a:lnSpc>
                <a:spcPct val="115000"/>
              </a:lnSpc>
            </a:pPr>
            <a:r>
              <a:rPr lang="nl-NL" sz="2000" dirty="0"/>
              <a:t>Welke deeltjes reageren met water als base?    </a:t>
            </a:r>
            <a:r>
              <a:rPr lang="nl-NL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</a:t>
            </a:r>
            <a:r>
              <a:rPr lang="nl-NL" sz="2000" baseline="-25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r>
              <a:rPr lang="nl-NL" sz="2000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3-</a:t>
            </a:r>
            <a:r>
              <a:rPr lang="nl-NL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en   HPO</a:t>
            </a:r>
            <a:r>
              <a:rPr lang="nl-NL" sz="2000" baseline="-25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r>
              <a:rPr lang="nl-NL" sz="2000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2-</a:t>
            </a:r>
            <a:r>
              <a:rPr lang="nl-NL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nl-NL" sz="2000" dirty="0"/>
          </a:p>
          <a:p>
            <a:pPr>
              <a:lnSpc>
                <a:spcPct val="115000"/>
              </a:lnSpc>
            </a:pPr>
            <a:r>
              <a:rPr lang="nl-NL" sz="2000" dirty="0"/>
              <a:t>En welke deeltjes als zuur?</a:t>
            </a:r>
            <a:r>
              <a:rPr lang="nl-NL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H</a:t>
            </a:r>
            <a:r>
              <a:rPr lang="nl-NL" sz="2000" baseline="-25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nl-NL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</a:t>
            </a:r>
            <a:r>
              <a:rPr lang="nl-NL" sz="2000" baseline="-25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r>
              <a:rPr lang="nl-NL" sz="2000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nl-NL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en   H</a:t>
            </a:r>
            <a:r>
              <a:rPr lang="nl-NL" sz="2000" baseline="-25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lang="nl-NL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</a:t>
            </a:r>
            <a:r>
              <a:rPr lang="nl-NL" sz="2000" baseline="-25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 </a:t>
            </a:r>
            <a:endParaRPr lang="nl-NL" sz="2000" dirty="0"/>
          </a:p>
          <a:p>
            <a:pPr>
              <a:lnSpc>
                <a:spcPct val="115000"/>
              </a:lnSpc>
            </a:pPr>
            <a:r>
              <a:rPr lang="nl-NL" sz="2000" dirty="0"/>
              <a:t>Hoe kun je dat voorspellen?  </a:t>
            </a:r>
            <a:r>
              <a:rPr lang="nl-NL" sz="2400" dirty="0">
                <a:solidFill>
                  <a:srgbClr val="FF0000"/>
                </a:solidFill>
              </a:rPr>
              <a:t>Vergelijk K</a:t>
            </a:r>
            <a:r>
              <a:rPr lang="nl-NL" sz="2400" baseline="-25000" dirty="0">
                <a:solidFill>
                  <a:srgbClr val="FF0000"/>
                </a:solidFill>
              </a:rPr>
              <a:t>z</a:t>
            </a:r>
            <a:r>
              <a:rPr lang="nl-NL" sz="2400" dirty="0">
                <a:solidFill>
                  <a:srgbClr val="FF0000"/>
                </a:solidFill>
              </a:rPr>
              <a:t> en K</a:t>
            </a:r>
            <a:r>
              <a:rPr lang="nl-NL" sz="2400" baseline="-25000" dirty="0">
                <a:solidFill>
                  <a:srgbClr val="FF0000"/>
                </a:solidFill>
              </a:rPr>
              <a:t>b</a:t>
            </a:r>
          </a:p>
          <a:p>
            <a:pPr>
              <a:lnSpc>
                <a:spcPct val="115000"/>
              </a:lnSpc>
            </a:pPr>
            <a:endParaRPr lang="nl-NL" sz="2400" baseline="-25000" dirty="0">
              <a:solidFill>
                <a:srgbClr val="FF0000"/>
              </a:solidFill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DCAE95D7-34EB-4B1A-B6BF-00DDA9FE46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9280164"/>
              </p:ext>
            </p:extLst>
          </p:nvPr>
        </p:nvGraphicFramePr>
        <p:xfrm>
          <a:off x="331940" y="1177447"/>
          <a:ext cx="8523962" cy="32636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71183">
                  <a:extLst>
                    <a:ext uri="{9D8B030D-6E8A-4147-A177-3AD203B41FA5}">
                      <a16:colId xmlns:a16="http://schemas.microsoft.com/office/drawing/2014/main" val="4110692100"/>
                    </a:ext>
                  </a:extLst>
                </a:gridCol>
                <a:gridCol w="1202499">
                  <a:extLst>
                    <a:ext uri="{9D8B030D-6E8A-4147-A177-3AD203B41FA5}">
                      <a16:colId xmlns:a16="http://schemas.microsoft.com/office/drawing/2014/main" val="682016687"/>
                    </a:ext>
                  </a:extLst>
                </a:gridCol>
                <a:gridCol w="1636985">
                  <a:extLst>
                    <a:ext uri="{9D8B030D-6E8A-4147-A177-3AD203B41FA5}">
                      <a16:colId xmlns:a16="http://schemas.microsoft.com/office/drawing/2014/main" val="4006361334"/>
                    </a:ext>
                  </a:extLst>
                </a:gridCol>
                <a:gridCol w="1695965">
                  <a:extLst>
                    <a:ext uri="{9D8B030D-6E8A-4147-A177-3AD203B41FA5}">
                      <a16:colId xmlns:a16="http://schemas.microsoft.com/office/drawing/2014/main" val="906381058"/>
                    </a:ext>
                  </a:extLst>
                </a:gridCol>
                <a:gridCol w="1408665">
                  <a:extLst>
                    <a:ext uri="{9D8B030D-6E8A-4147-A177-3AD203B41FA5}">
                      <a16:colId xmlns:a16="http://schemas.microsoft.com/office/drawing/2014/main" val="2896174154"/>
                    </a:ext>
                  </a:extLst>
                </a:gridCol>
                <a:gridCol w="1408665">
                  <a:extLst>
                    <a:ext uri="{9D8B030D-6E8A-4147-A177-3AD203B41FA5}">
                      <a16:colId xmlns:a16="http://schemas.microsoft.com/office/drawing/2014/main" val="1968792464"/>
                    </a:ext>
                  </a:extLst>
                </a:gridCol>
              </a:tblGrid>
              <a:tr h="7766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nl-NL" sz="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Oplossing van:</a:t>
                      </a:r>
                      <a:endParaRPr lang="nl-NL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Gemeten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nl-NL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</a:t>
                      </a:r>
                      <a:endParaRPr lang="nl-NL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nl-NL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</a:t>
                      </a:r>
                      <a:r>
                        <a:rPr lang="nl-NL" sz="20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endParaRPr lang="nl-NL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nl-NL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</a:t>
                      </a:r>
                      <a:r>
                        <a:rPr lang="nl-NL" sz="20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</a:t>
                      </a:r>
                      <a:endParaRPr lang="nl-NL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Reactie mogelijk met zoutzuur?</a:t>
                      </a:r>
                      <a:endParaRPr lang="nl-NL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Reactie mogelijk met natronloog?</a:t>
                      </a:r>
                      <a:endParaRPr lang="nl-NL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6904725"/>
                  </a:ext>
                </a:extLst>
              </a:tr>
              <a:tr h="62175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l-NL" sz="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</a:t>
                      </a:r>
                      <a:r>
                        <a:rPr lang="nl-NL" sz="20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nl-NL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</a:t>
                      </a:r>
                      <a:r>
                        <a:rPr lang="nl-NL" sz="20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nl-NL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nl-NL" sz="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l-NL" sz="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2,1 ∙ 10</a:t>
                      </a:r>
                      <a:r>
                        <a:rPr lang="nl-NL" sz="1800" baseline="300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-2</a:t>
                      </a:r>
                      <a:endParaRPr lang="nl-NL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 </a:t>
                      </a:r>
                      <a:endParaRPr lang="nl-NL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l-NL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nl-NL" sz="140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00061292"/>
                  </a:ext>
                </a:extLst>
              </a:tr>
              <a:tr h="62175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l-NL" sz="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</a:t>
                      </a:r>
                      <a:r>
                        <a:rPr lang="nl-NL" sz="20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nl-NL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HPO</a:t>
                      </a:r>
                      <a:r>
                        <a:rPr lang="nl-NL" sz="20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nl-NL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l-NL" sz="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9,6</a:t>
                      </a:r>
                      <a:endParaRPr lang="nl-N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l-NL" sz="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1,6 ∙ 10</a:t>
                      </a:r>
                      <a:r>
                        <a:rPr lang="nl-NL" sz="1800" baseline="300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-7</a:t>
                      </a:r>
                      <a:r>
                        <a:rPr lang="nl-NL" sz="1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4,8 ∙ 10</a:t>
                      </a:r>
                      <a:r>
                        <a:rPr lang="nl-NL" sz="1800" baseline="300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-13</a:t>
                      </a:r>
                      <a:r>
                        <a:rPr lang="nl-NL" sz="1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l-NL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45379729"/>
                  </a:ext>
                </a:extLst>
              </a:tr>
              <a:tr h="62175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l-NL" sz="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KH</a:t>
                      </a:r>
                      <a:r>
                        <a:rPr lang="nl-NL" sz="20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nl-NL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</a:t>
                      </a:r>
                      <a:r>
                        <a:rPr lang="nl-NL" sz="20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nl-NL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l-NL" sz="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5,5</a:t>
                      </a:r>
                      <a:endParaRPr lang="nl-N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 ∙ 10</a:t>
                      </a:r>
                      <a:r>
                        <a:rPr lang="nl-NL" sz="1800" baseline="300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-12</a:t>
                      </a:r>
                      <a:r>
                        <a:rPr lang="nl-NL" sz="1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6,2 ∙ 10</a:t>
                      </a:r>
                      <a:r>
                        <a:rPr lang="nl-NL" sz="1800" baseline="300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-8</a:t>
                      </a:r>
                      <a:r>
                        <a:rPr lang="nl-NL" sz="1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59146698"/>
                  </a:ext>
                </a:extLst>
              </a:tr>
              <a:tr h="62175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l-NL" sz="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lang="nl-NL" sz="20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nl-NL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</a:t>
                      </a:r>
                      <a:r>
                        <a:rPr lang="nl-NL" sz="20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nl-NL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3,3</a:t>
                      </a:r>
                      <a:endParaRPr lang="nl-N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 </a:t>
                      </a:r>
                      <a:endParaRPr lang="nl-NL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6,9 ∙ 10</a:t>
                      </a:r>
                      <a:r>
                        <a:rPr lang="nl-NL" sz="1800" baseline="300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</a:t>
                      </a:r>
                      <a:r>
                        <a:rPr lang="nl-NL" sz="1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l-NL" sz="14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43202830"/>
                  </a:ext>
                </a:extLst>
              </a:tr>
            </a:tbl>
          </a:graphicData>
        </a:graphic>
      </p:graphicFrame>
      <p:sp>
        <p:nvSpPr>
          <p:cNvPr id="3" name="Ovaal 2">
            <a:extLst>
              <a:ext uri="{FF2B5EF4-FFF2-40B4-BE49-F238E27FC236}">
                <a16:creationId xmlns:a16="http://schemas.microsoft.com/office/drawing/2014/main" id="{E4A897FC-8BF9-491F-A7BA-A1BBDDD0BFBA}"/>
              </a:ext>
            </a:extLst>
          </p:cNvPr>
          <p:cNvSpPr/>
          <p:nvPr/>
        </p:nvSpPr>
        <p:spPr>
          <a:xfrm>
            <a:off x="2828657" y="2640651"/>
            <a:ext cx="1367328" cy="461473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Ovaal 4">
            <a:extLst>
              <a:ext uri="{FF2B5EF4-FFF2-40B4-BE49-F238E27FC236}">
                <a16:creationId xmlns:a16="http://schemas.microsoft.com/office/drawing/2014/main" id="{AD396C48-521B-4296-81D2-DFF7A98C11DC}"/>
              </a:ext>
            </a:extLst>
          </p:cNvPr>
          <p:cNvSpPr/>
          <p:nvPr/>
        </p:nvSpPr>
        <p:spPr>
          <a:xfrm>
            <a:off x="4485117" y="3245979"/>
            <a:ext cx="1367328" cy="479988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46736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50E1B3DD-3694-418E-B32A-7FDADD0484E0}"/>
              </a:ext>
            </a:extLst>
          </p:cNvPr>
          <p:cNvSpPr/>
          <p:nvPr/>
        </p:nvSpPr>
        <p:spPr>
          <a:xfrm>
            <a:off x="331940" y="135873"/>
            <a:ext cx="8711852" cy="7099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2000" b="1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Onderzoeksvraag 3</a:t>
            </a:r>
            <a:endParaRPr lang="nl-NL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Zijn oplossingen van PO</a:t>
            </a:r>
            <a:r>
              <a:rPr lang="nl-NL" baseline="-25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3-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of HPO</a:t>
            </a:r>
            <a:r>
              <a:rPr lang="nl-NL" baseline="-25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2-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of H</a:t>
            </a:r>
            <a:r>
              <a:rPr lang="nl-NL" baseline="-25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</a:t>
            </a:r>
            <a:r>
              <a:rPr lang="nl-NL" baseline="-25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 H</a:t>
            </a:r>
            <a:r>
              <a:rPr lang="nl-NL" baseline="-25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</a:t>
            </a:r>
            <a:r>
              <a:rPr lang="nl-NL" baseline="-25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  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zuur of basisch?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endParaRPr lang="nl-NL" sz="1000" dirty="0"/>
          </a:p>
          <a:p>
            <a:pPr>
              <a:lnSpc>
                <a:spcPct val="115000"/>
              </a:lnSpc>
            </a:pPr>
            <a:r>
              <a:rPr lang="nl-NL" sz="2000" dirty="0"/>
              <a:t>Welke deeltjes reageren met water als base?    </a:t>
            </a:r>
            <a:r>
              <a:rPr lang="nl-NL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</a:t>
            </a:r>
            <a:r>
              <a:rPr lang="nl-NL" sz="2000" baseline="-25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r>
              <a:rPr lang="nl-NL" sz="2000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3-</a:t>
            </a:r>
            <a:r>
              <a:rPr lang="nl-NL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en   HPO</a:t>
            </a:r>
            <a:r>
              <a:rPr lang="nl-NL" sz="2000" baseline="-25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r>
              <a:rPr lang="nl-NL" sz="2000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2-</a:t>
            </a:r>
            <a:r>
              <a:rPr lang="nl-NL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nl-NL" sz="2000" dirty="0"/>
          </a:p>
          <a:p>
            <a:pPr>
              <a:lnSpc>
                <a:spcPct val="115000"/>
              </a:lnSpc>
            </a:pPr>
            <a:r>
              <a:rPr lang="nl-NL" sz="2000" dirty="0"/>
              <a:t>En welke deeltjes als zuur?</a:t>
            </a:r>
            <a:r>
              <a:rPr lang="nl-NL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H</a:t>
            </a:r>
            <a:r>
              <a:rPr lang="nl-NL" sz="2000" baseline="-25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nl-NL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</a:t>
            </a:r>
            <a:r>
              <a:rPr lang="nl-NL" sz="2000" baseline="-25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r>
              <a:rPr lang="nl-NL" sz="2000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nl-NL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en   H</a:t>
            </a:r>
            <a:r>
              <a:rPr lang="nl-NL" sz="2000" baseline="-25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lang="nl-NL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</a:t>
            </a:r>
            <a:r>
              <a:rPr lang="nl-NL" sz="2000" baseline="-25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 </a:t>
            </a:r>
            <a:endParaRPr lang="nl-NL" sz="2000" dirty="0"/>
          </a:p>
          <a:p>
            <a:pPr>
              <a:lnSpc>
                <a:spcPct val="115000"/>
              </a:lnSpc>
            </a:pPr>
            <a:r>
              <a:rPr lang="nl-NL" sz="2000" dirty="0"/>
              <a:t>Hoe kun je dat voorspellen?  </a:t>
            </a:r>
            <a:r>
              <a:rPr lang="nl-NL" sz="2400" dirty="0"/>
              <a:t>Vergelijk K</a:t>
            </a:r>
            <a:r>
              <a:rPr lang="nl-NL" sz="2400" baseline="-25000" dirty="0"/>
              <a:t>z</a:t>
            </a:r>
            <a:r>
              <a:rPr lang="nl-NL" sz="2400" dirty="0"/>
              <a:t> en K</a:t>
            </a:r>
            <a:r>
              <a:rPr lang="nl-NL" sz="2400" baseline="-25000" dirty="0"/>
              <a:t>b</a:t>
            </a:r>
          </a:p>
          <a:p>
            <a:pPr>
              <a:lnSpc>
                <a:spcPct val="115000"/>
              </a:lnSpc>
            </a:pPr>
            <a:endParaRPr lang="nl-NL" sz="2400" baseline="-25000" dirty="0">
              <a:solidFill>
                <a:srgbClr val="FF0000"/>
              </a:solidFill>
            </a:endParaRPr>
          </a:p>
          <a:p>
            <a:pPr>
              <a:lnSpc>
                <a:spcPct val="115000"/>
              </a:lnSpc>
            </a:pPr>
            <a:r>
              <a:rPr lang="nl-NL" sz="2000" dirty="0">
                <a:solidFill>
                  <a:srgbClr val="FF0000"/>
                </a:solidFill>
              </a:rPr>
              <a:t>Vul in de laatste twee kolommen steeds  'ja' of 'nee' in</a:t>
            </a:r>
            <a:r>
              <a:rPr lang="nl-NL" dirty="0">
                <a:solidFill>
                  <a:srgbClr val="FF0000"/>
                </a:solidFill>
              </a:rPr>
              <a:t>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347F1023-F17B-49AA-B0B8-D74D116C11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5411208"/>
              </p:ext>
            </p:extLst>
          </p:nvPr>
        </p:nvGraphicFramePr>
        <p:xfrm>
          <a:off x="331940" y="1177447"/>
          <a:ext cx="8523962" cy="32636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71183">
                  <a:extLst>
                    <a:ext uri="{9D8B030D-6E8A-4147-A177-3AD203B41FA5}">
                      <a16:colId xmlns:a16="http://schemas.microsoft.com/office/drawing/2014/main" val="4110692100"/>
                    </a:ext>
                  </a:extLst>
                </a:gridCol>
                <a:gridCol w="1202499">
                  <a:extLst>
                    <a:ext uri="{9D8B030D-6E8A-4147-A177-3AD203B41FA5}">
                      <a16:colId xmlns:a16="http://schemas.microsoft.com/office/drawing/2014/main" val="682016687"/>
                    </a:ext>
                  </a:extLst>
                </a:gridCol>
                <a:gridCol w="1636985">
                  <a:extLst>
                    <a:ext uri="{9D8B030D-6E8A-4147-A177-3AD203B41FA5}">
                      <a16:colId xmlns:a16="http://schemas.microsoft.com/office/drawing/2014/main" val="4006361334"/>
                    </a:ext>
                  </a:extLst>
                </a:gridCol>
                <a:gridCol w="1695965">
                  <a:extLst>
                    <a:ext uri="{9D8B030D-6E8A-4147-A177-3AD203B41FA5}">
                      <a16:colId xmlns:a16="http://schemas.microsoft.com/office/drawing/2014/main" val="906381058"/>
                    </a:ext>
                  </a:extLst>
                </a:gridCol>
                <a:gridCol w="1408665">
                  <a:extLst>
                    <a:ext uri="{9D8B030D-6E8A-4147-A177-3AD203B41FA5}">
                      <a16:colId xmlns:a16="http://schemas.microsoft.com/office/drawing/2014/main" val="2896174154"/>
                    </a:ext>
                  </a:extLst>
                </a:gridCol>
                <a:gridCol w="1408665">
                  <a:extLst>
                    <a:ext uri="{9D8B030D-6E8A-4147-A177-3AD203B41FA5}">
                      <a16:colId xmlns:a16="http://schemas.microsoft.com/office/drawing/2014/main" val="1968792464"/>
                    </a:ext>
                  </a:extLst>
                </a:gridCol>
              </a:tblGrid>
              <a:tr h="7766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nl-NL" sz="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Oplossing van:</a:t>
                      </a:r>
                      <a:endParaRPr lang="nl-NL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Gemeten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nl-NL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</a:t>
                      </a:r>
                      <a:endParaRPr lang="nl-NL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nl-NL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</a:t>
                      </a:r>
                      <a:r>
                        <a:rPr lang="nl-NL" sz="20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endParaRPr lang="nl-NL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nl-NL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</a:t>
                      </a:r>
                      <a:r>
                        <a:rPr lang="nl-NL" sz="20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</a:t>
                      </a:r>
                      <a:endParaRPr lang="nl-NL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Reactie mogelijk met zoutzuur?</a:t>
                      </a:r>
                      <a:endParaRPr lang="nl-NL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Reactie mogelijk met natronloog?</a:t>
                      </a:r>
                      <a:endParaRPr lang="nl-NL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6904725"/>
                  </a:ext>
                </a:extLst>
              </a:tr>
              <a:tr h="62175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l-NL" sz="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</a:t>
                      </a:r>
                      <a:r>
                        <a:rPr lang="nl-NL" sz="20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nl-NL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</a:t>
                      </a:r>
                      <a:r>
                        <a:rPr lang="nl-NL" sz="20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nl-NL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nl-NL" sz="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l-NL" sz="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2,1 ∙ 10</a:t>
                      </a:r>
                      <a:r>
                        <a:rPr lang="nl-NL" sz="1800" baseline="30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-2</a:t>
                      </a:r>
                      <a:endParaRPr lang="nl-N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l-NL" sz="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nl-NL" sz="1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nee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00061292"/>
                  </a:ext>
                </a:extLst>
              </a:tr>
              <a:tr h="62175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l-NL" sz="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</a:t>
                      </a:r>
                      <a:r>
                        <a:rPr lang="nl-NL" sz="20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nl-NL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HPO</a:t>
                      </a:r>
                      <a:r>
                        <a:rPr lang="nl-NL" sz="20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nl-NL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l-NL" sz="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9,6</a:t>
                      </a:r>
                      <a:endParaRPr lang="nl-N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l-NL" sz="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1,6 ∙ 10</a:t>
                      </a:r>
                      <a:r>
                        <a:rPr lang="nl-NL" sz="1800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-7</a:t>
                      </a:r>
                      <a:r>
                        <a:rPr lang="nl-N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4,8 ∙ 10</a:t>
                      </a:r>
                      <a:r>
                        <a:rPr lang="nl-NL" sz="1800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-13</a:t>
                      </a:r>
                      <a:r>
                        <a:rPr lang="nl-N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l-NL" sz="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 </a:t>
                      </a:r>
                      <a:endParaRPr lang="nl-NL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 </a:t>
                      </a:r>
                      <a:endParaRPr lang="nl-NL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45379729"/>
                  </a:ext>
                </a:extLst>
              </a:tr>
              <a:tr h="62175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l-NL" sz="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KH</a:t>
                      </a:r>
                      <a:r>
                        <a:rPr lang="nl-NL" sz="20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nl-NL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</a:t>
                      </a:r>
                      <a:r>
                        <a:rPr lang="nl-NL" sz="20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nl-NL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l-NL" sz="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5,5</a:t>
                      </a:r>
                      <a:endParaRPr lang="nl-N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 ∙ 10</a:t>
                      </a:r>
                      <a:r>
                        <a:rPr lang="nl-NL" sz="1800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-12</a:t>
                      </a:r>
                      <a:r>
                        <a:rPr lang="nl-N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6,2 ∙ 10</a:t>
                      </a:r>
                      <a:r>
                        <a:rPr lang="nl-NL" sz="1800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-8</a:t>
                      </a:r>
                      <a:r>
                        <a:rPr lang="nl-N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 </a:t>
                      </a:r>
                      <a:endParaRPr lang="nl-NL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 </a:t>
                      </a:r>
                      <a:endParaRPr lang="nl-NL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59146698"/>
                  </a:ext>
                </a:extLst>
              </a:tr>
              <a:tr h="62175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l-NL" sz="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lang="nl-NL" sz="20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nl-NL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</a:t>
                      </a:r>
                      <a:r>
                        <a:rPr lang="nl-NL" sz="20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nl-NL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3,3</a:t>
                      </a:r>
                      <a:endParaRPr lang="nl-N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6,9 ∙ 10</a:t>
                      </a:r>
                      <a:r>
                        <a:rPr lang="nl-NL" sz="1800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</a:t>
                      </a:r>
                      <a:r>
                        <a:rPr lang="nl-N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l-N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nl-NL" sz="1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nee</a:t>
                      </a:r>
                      <a:endParaRPr lang="nl-NL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 </a:t>
                      </a:r>
                      <a:endParaRPr lang="nl-NL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432028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68005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>
            <a:extLst>
              <a:ext uri="{FF2B5EF4-FFF2-40B4-BE49-F238E27FC236}">
                <a16:creationId xmlns:a16="http://schemas.microsoft.com/office/drawing/2014/main" id="{2D76FC77-B626-4DE6-8967-6E19FF150008}"/>
              </a:ext>
            </a:extLst>
          </p:cNvPr>
          <p:cNvSpPr/>
          <p:nvPr/>
        </p:nvSpPr>
        <p:spPr>
          <a:xfrm>
            <a:off x="231732" y="156569"/>
            <a:ext cx="8912268" cy="4885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2000" b="1" u="sng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Onderzoeksvraag 1</a:t>
            </a:r>
            <a:endParaRPr lang="nl-N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1285240" algn="l"/>
              </a:tabLst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Behoort het waterstofcarbonaation, HCO</a:t>
            </a:r>
            <a:r>
              <a:rPr lang="nl-NL" baseline="-25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tot de zuren of basen?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1285240" algn="l"/>
              </a:tabLst>
            </a:pPr>
            <a:r>
              <a:rPr lang="nl-NL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Uitvoering</a:t>
            </a:r>
            <a:endParaRPr lang="nl-N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Schenk in drie reageerbuizen enkele mL calciumwaterstofcarbonaatoplossing        ( Ca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2+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+ 2HCO</a:t>
            </a:r>
            <a:r>
              <a:rPr lang="nl-NL" baseline="-25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).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Voeg aan de eerste buis een beetje natronloog ( Na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OH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toe.        </a:t>
            </a:r>
            <a:r>
              <a:rPr lang="nl-NL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 neerslag  </a:t>
            </a:r>
            <a:endParaRPr lang="nl-NL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Voeg aan de tweede buis een beetje zoutzuur ( H</a:t>
            </a:r>
            <a:r>
              <a:rPr lang="nl-NL" baseline="-25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Cl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) toe. Laat de buis enige tijd staan en let op </a:t>
            </a:r>
            <a:r>
              <a:rPr lang="nl-NL" u="sng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gasvorming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					</a:t>
            </a:r>
            <a:endParaRPr lang="nl-NL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Vragen</a:t>
            </a:r>
            <a:endParaRPr lang="nl-N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buSzPts val="1000"/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nl-NL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waarneming in de eerste buis 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kun je verklaren met twee reacties. Eerst vindt een zuur-base-reactie plaats, daarna een neerslagreactie:  Ca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2+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+  CO</a:t>
            </a:r>
            <a:r>
              <a:rPr lang="nl-NL" baseline="-25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2-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→  Ca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2+ 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</a:t>
            </a:r>
            <a:r>
              <a:rPr lang="nl-NL" baseline="-25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2-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Geef de vergelijking van de eerste zuur-base reactie. 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N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280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945337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>
            <a:extLst>
              <a:ext uri="{FF2B5EF4-FFF2-40B4-BE49-F238E27FC236}">
                <a16:creationId xmlns:a16="http://schemas.microsoft.com/office/drawing/2014/main" id="{2D76FC77-B626-4DE6-8967-6E19FF150008}"/>
              </a:ext>
            </a:extLst>
          </p:cNvPr>
          <p:cNvSpPr/>
          <p:nvPr/>
        </p:nvSpPr>
        <p:spPr>
          <a:xfrm>
            <a:off x="231732" y="156569"/>
            <a:ext cx="8912268" cy="42483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2000" b="1" u="sng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Onderzoeksvraag 1</a:t>
            </a:r>
            <a:endParaRPr lang="nl-N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1285240" algn="l"/>
              </a:tabLst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Behoort het waterstofcarbonaation, HCO</a:t>
            </a:r>
            <a:r>
              <a:rPr lang="nl-NL" baseline="-25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tot de zuren of basen?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1285240" algn="l"/>
              </a:tabLst>
            </a:pPr>
            <a:r>
              <a:rPr lang="nl-NL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Uitvoering</a:t>
            </a:r>
            <a:endParaRPr lang="nl-N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Schenk in drie reageerbuizen enkele mL calciumwaterstofcarbonaatoplossing        ( Ca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2+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+ 2HCO</a:t>
            </a:r>
            <a:r>
              <a:rPr lang="nl-NL" baseline="-25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).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Voeg aan de eerste buis een beetje natronloog ( Na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OH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toe.        </a:t>
            </a:r>
            <a:r>
              <a:rPr lang="nl-NL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 neerslag.</a:t>
            </a:r>
            <a:endParaRPr lang="nl-NL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Voeg aan de tweede buis een beetje zoutzuur ( H</a:t>
            </a:r>
            <a:r>
              <a:rPr lang="nl-NL" baseline="-25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Cl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) toe. Laat de buis enige tijd staan en let op </a:t>
            </a:r>
            <a:r>
              <a:rPr lang="nl-NL" u="sng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gasvorming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Vragen</a:t>
            </a:r>
            <a:endParaRPr lang="nl-N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buSzPts val="1000"/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waarneming in de eerste buis kun je verklaren met twee reacties. </a:t>
            </a:r>
            <a:r>
              <a:rPr lang="nl-NL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Eerst vindt een zuur-base-reactie plaats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daarna een neerslagreactie:  Ca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2+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+  CO</a:t>
            </a:r>
            <a:r>
              <a:rPr lang="nl-NL" baseline="-25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2-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→  Ca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2+ 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</a:t>
            </a:r>
            <a:r>
              <a:rPr lang="nl-NL" baseline="-25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2-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59630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>
            <a:extLst>
              <a:ext uri="{FF2B5EF4-FFF2-40B4-BE49-F238E27FC236}">
                <a16:creationId xmlns:a16="http://schemas.microsoft.com/office/drawing/2014/main" id="{2D76FC77-B626-4DE6-8967-6E19FF150008}"/>
              </a:ext>
            </a:extLst>
          </p:cNvPr>
          <p:cNvSpPr/>
          <p:nvPr/>
        </p:nvSpPr>
        <p:spPr>
          <a:xfrm>
            <a:off x="231732" y="156569"/>
            <a:ext cx="8912268" cy="4885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2000" b="1" u="sng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Onderzoeksvraag 1</a:t>
            </a:r>
            <a:endParaRPr lang="nl-N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1285240" algn="l"/>
              </a:tabLst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Behoort het waterstofcarbonaation, HCO</a:t>
            </a:r>
            <a:r>
              <a:rPr lang="nl-NL" baseline="-25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tot de zuren of basen?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1285240" algn="l"/>
              </a:tabLst>
            </a:pPr>
            <a:r>
              <a:rPr lang="nl-NL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Uitvoering</a:t>
            </a:r>
            <a:endParaRPr lang="nl-N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Schenk in drie reageerbuizen enkele mL calciumwaterstofcarbonaatoplossing        ( Ca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2+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+ 2HCO</a:t>
            </a:r>
            <a:r>
              <a:rPr lang="nl-NL" baseline="-25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).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Voeg aan de eerste buis een beetje natronloog ( Na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OH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toe. 		       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Voeg aan de tweede buis een beetje zoutzuur ( H</a:t>
            </a:r>
            <a:r>
              <a:rPr lang="nl-NL" baseline="-25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Cl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) toe. Laat de buis enige tijd staan en let op </a:t>
            </a:r>
            <a:r>
              <a:rPr lang="nl-NL" u="sng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gasvorming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Vragen</a:t>
            </a:r>
            <a:endParaRPr lang="nl-N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buSzPts val="1000"/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waarneming in de eerste buis kun je verklaren met twee reacties. Eerst vindt een zuur-base-reactie plaats, daarna een neerslagreactie:  Ca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2+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+  CO</a:t>
            </a:r>
            <a:r>
              <a:rPr lang="nl-NL" baseline="-25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2-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→  Ca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2+ 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</a:t>
            </a:r>
            <a:r>
              <a:rPr lang="nl-NL" baseline="-25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2-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Geef de vergelijking van de eerste zuur-base reactie.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N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87409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>
            <a:extLst>
              <a:ext uri="{FF2B5EF4-FFF2-40B4-BE49-F238E27FC236}">
                <a16:creationId xmlns:a16="http://schemas.microsoft.com/office/drawing/2014/main" id="{2D76FC77-B626-4DE6-8967-6E19FF150008}"/>
              </a:ext>
            </a:extLst>
          </p:cNvPr>
          <p:cNvSpPr/>
          <p:nvPr/>
        </p:nvSpPr>
        <p:spPr>
          <a:xfrm>
            <a:off x="231732" y="156569"/>
            <a:ext cx="8912268" cy="5628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2000" b="1" u="sng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Onderzoeksvraag 1</a:t>
            </a:r>
            <a:endParaRPr lang="nl-N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1285240" algn="l"/>
              </a:tabLst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Behoort het waterstofcarbonaation, HCO</a:t>
            </a:r>
            <a:r>
              <a:rPr lang="nl-NL" baseline="-25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tot de zuren of basen?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1285240" algn="l"/>
              </a:tabLst>
            </a:pPr>
            <a:r>
              <a:rPr lang="nl-NL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Uitvoering</a:t>
            </a:r>
            <a:endParaRPr lang="nl-N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Schenk in drie reageerbuizen enkele mL calciumwaterstofcarbonaatoplossing        ( Ca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2+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+ 2</a:t>
            </a:r>
            <a:r>
              <a:rPr lang="nl-NL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HCO</a:t>
            </a:r>
            <a:r>
              <a:rPr lang="nl-NL" baseline="-25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baseline="30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nl-NL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Voeg aan de eerste buis een beetje natronloog ( Na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</a:t>
            </a:r>
            <a:r>
              <a:rPr lang="nl-NL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OH</a:t>
            </a:r>
            <a:r>
              <a:rPr lang="nl-NL" baseline="30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toe.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Voeg aan de tweede buis een beetje zoutzuur ( H</a:t>
            </a:r>
            <a:r>
              <a:rPr lang="nl-NL" baseline="-25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Cl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) toe. Laat de buis enige tijd staan en let op </a:t>
            </a:r>
            <a:r>
              <a:rPr lang="nl-NL" u="sng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gasvorming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Vragen</a:t>
            </a:r>
            <a:endParaRPr lang="nl-N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buSzPts val="1000"/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waarneming in de eerste buis kun je verklaren met twee reacties. Eerst vindt een zuur-base-reactie plaats, daarna een neerslagreactie:  Ca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2+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+  CO</a:t>
            </a:r>
            <a:r>
              <a:rPr lang="nl-NL" baseline="-25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2-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→  Ca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2+ 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</a:t>
            </a:r>
            <a:r>
              <a:rPr lang="nl-NL" baseline="-25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2-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Geef de vergelijking van de eerste zuur-base reactie.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24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HCO</a:t>
            </a:r>
            <a:r>
              <a:rPr lang="nl-NL" sz="2400" baseline="-25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sz="2400" baseline="30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nl-NL" sz="24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+   OH</a:t>
            </a:r>
            <a:r>
              <a:rPr lang="nl-NL" sz="2400" baseline="30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  </a:t>
            </a:r>
            <a:r>
              <a:rPr lang="nl-NL" sz="24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→    CO</a:t>
            </a:r>
            <a:r>
              <a:rPr lang="nl-NL" sz="2400" baseline="-25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sz="2400" baseline="30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2-</a:t>
            </a:r>
            <a:endParaRPr lang="nl-NL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N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4635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>
            <a:extLst>
              <a:ext uri="{FF2B5EF4-FFF2-40B4-BE49-F238E27FC236}">
                <a16:creationId xmlns:a16="http://schemas.microsoft.com/office/drawing/2014/main" id="{2D76FC77-B626-4DE6-8967-6E19FF150008}"/>
              </a:ext>
            </a:extLst>
          </p:cNvPr>
          <p:cNvSpPr/>
          <p:nvPr/>
        </p:nvSpPr>
        <p:spPr>
          <a:xfrm>
            <a:off x="231732" y="156569"/>
            <a:ext cx="8912268" cy="6902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2000" b="1" u="sng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Onderzoeksvraag 1</a:t>
            </a:r>
            <a:endParaRPr lang="nl-N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1285240" algn="l"/>
              </a:tabLst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Behoort het waterstofcarbonaation, HCO</a:t>
            </a:r>
            <a:r>
              <a:rPr lang="nl-NL" baseline="-25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tot de zuren of basen?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1285240" algn="l"/>
              </a:tabLst>
            </a:pPr>
            <a:r>
              <a:rPr lang="nl-NL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Uitvoering</a:t>
            </a:r>
            <a:endParaRPr lang="nl-N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Schenk in drie reageerbuizen enkele mL calciumwaterstofcarbonaatoplossing        ( Ca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2+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+ 2HCO</a:t>
            </a:r>
            <a:r>
              <a:rPr lang="nl-NL" baseline="-25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).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Voeg aan de eerste buis een beetje natronloog ( Na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OH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toe.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Voeg aan de tweede buis een beetje zoutzuur ( H</a:t>
            </a:r>
            <a:r>
              <a:rPr lang="nl-NL" baseline="-25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Cl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) toe. Laat de buis enige tijd staan en let op </a:t>
            </a:r>
            <a:r>
              <a:rPr lang="nl-NL" u="sng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gasvorming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Vragen</a:t>
            </a:r>
            <a:endParaRPr lang="nl-N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buSzPts val="1000"/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waarneming in de eerste buis kun je verklaren met twee reacties. Eerst vindt een zuur-base-reactie plaats, daarna een neerslagreactie:  Ca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2+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+  CO</a:t>
            </a:r>
            <a:r>
              <a:rPr lang="nl-NL" baseline="-25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2-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→  Ca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2+ 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</a:t>
            </a:r>
            <a:r>
              <a:rPr lang="nl-NL" baseline="-25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2-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Geef de vergelijking van de eerste zuur-base reactie.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24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HCO</a:t>
            </a:r>
            <a:r>
              <a:rPr lang="nl-NL" sz="2400" baseline="-25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sz="2400" baseline="30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nl-NL" sz="24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+   OH</a:t>
            </a:r>
            <a:r>
              <a:rPr lang="nl-NL" sz="2400" baseline="30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  </a:t>
            </a:r>
            <a:r>
              <a:rPr lang="nl-NL" sz="24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→    CO</a:t>
            </a:r>
            <a:r>
              <a:rPr lang="nl-NL" sz="2400" baseline="-25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sz="2400" baseline="30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2-  </a:t>
            </a:r>
            <a:r>
              <a:rPr lang="nl-NL" sz="24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 H</a:t>
            </a:r>
            <a:r>
              <a:rPr lang="nl-NL" sz="2400" baseline="-25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nl-NL" sz="24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2400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2400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N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87756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>
            <a:extLst>
              <a:ext uri="{FF2B5EF4-FFF2-40B4-BE49-F238E27FC236}">
                <a16:creationId xmlns:a16="http://schemas.microsoft.com/office/drawing/2014/main" id="{2D76FC77-B626-4DE6-8967-6E19FF150008}"/>
              </a:ext>
            </a:extLst>
          </p:cNvPr>
          <p:cNvSpPr/>
          <p:nvPr/>
        </p:nvSpPr>
        <p:spPr>
          <a:xfrm>
            <a:off x="231732" y="156569"/>
            <a:ext cx="8912268" cy="6196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2000" b="1" u="sng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Onderzoeksvraag 1</a:t>
            </a:r>
            <a:endParaRPr lang="nl-N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1285240" algn="l"/>
              </a:tabLst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Behoort het waterstofcarbonaation, HCO</a:t>
            </a:r>
            <a:r>
              <a:rPr lang="nl-NL" baseline="-25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tot de zuren of basen?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1285240" algn="l"/>
              </a:tabLst>
            </a:pPr>
            <a:r>
              <a:rPr lang="nl-NL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Uitvoering</a:t>
            </a:r>
            <a:endParaRPr lang="nl-N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Schenk in drie reageerbuizen enkele mL calciumwaterstofcarbonaatoplossing        ( Ca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2+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+ 2HCO</a:t>
            </a:r>
            <a:r>
              <a:rPr lang="nl-NL" baseline="-25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).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Voeg aan de eerste buis een beetje natronloog ( Na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OH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toe.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Voeg aan de tweede buis een beetje zoutzuur ( H</a:t>
            </a:r>
            <a:r>
              <a:rPr lang="nl-NL" baseline="-25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Cl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) toe. Laat de buis enige tijd staan en let op </a:t>
            </a:r>
            <a:r>
              <a:rPr lang="nl-NL" u="sng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gasvorming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Vragen</a:t>
            </a:r>
            <a:endParaRPr lang="nl-N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buSzPts val="1000"/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waarneming in de eerste buis kun je verklaren met twee reacties. Eerst vindt een zuur-base-reactie plaats, daarna een neerslagreactie:  Ca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2+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+  CO</a:t>
            </a:r>
            <a:r>
              <a:rPr lang="nl-NL" baseline="-25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2-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→  Ca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2+ </a:t>
            </a: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</a:t>
            </a:r>
            <a:r>
              <a:rPr lang="nl-NL" baseline="-25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2-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Geef de vergelijking van de eerste zuur-base reactie.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24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HCO</a:t>
            </a:r>
            <a:r>
              <a:rPr lang="nl-NL" sz="2400" baseline="-25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sz="2400" baseline="30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nl-NL" sz="24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+   OH</a:t>
            </a:r>
            <a:r>
              <a:rPr lang="nl-NL" sz="2400" baseline="30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  </a:t>
            </a:r>
            <a:r>
              <a:rPr lang="nl-NL" sz="24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→    CO</a:t>
            </a:r>
            <a:r>
              <a:rPr lang="nl-NL" sz="2400" baseline="-25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sz="2400" baseline="30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2-  </a:t>
            </a:r>
            <a:r>
              <a:rPr lang="nl-NL" sz="24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 H</a:t>
            </a:r>
            <a:r>
              <a:rPr lang="nl-NL" sz="2400" baseline="-25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nl-NL" sz="24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1400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Leg uit of bij deze eerste reactie HCO</a:t>
            </a:r>
            <a:r>
              <a:rPr lang="nl-NL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nl-NL" baseline="30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het zuur of de base is.</a:t>
            </a:r>
          </a:p>
          <a:p>
            <a:pPr>
              <a:lnSpc>
                <a:spcPct val="115000"/>
              </a:lnSpc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013528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252</TotalTime>
  <Words>4035</Words>
  <Application>Microsoft Office PowerPoint</Application>
  <PresentationFormat>Diavoorstelling (4:3)</PresentationFormat>
  <Paragraphs>790</Paragraphs>
  <Slides>40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40</vt:i4>
      </vt:variant>
    </vt:vector>
  </HeadingPairs>
  <TitlesOfParts>
    <vt:vector size="45" baseType="lpstr">
      <vt:lpstr>Arial</vt:lpstr>
      <vt:lpstr>Calibri</vt:lpstr>
      <vt:lpstr>Calibri Light</vt:lpstr>
      <vt:lpstr>Symbol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Paul</dc:creator>
  <cp:lastModifiedBy>Paul Boddeke</cp:lastModifiedBy>
  <cp:revision>23</cp:revision>
  <dcterms:created xsi:type="dcterms:W3CDTF">2018-11-22T21:06:53Z</dcterms:created>
  <dcterms:modified xsi:type="dcterms:W3CDTF">2023-05-01T04:20:30Z</dcterms:modified>
</cp:coreProperties>
</file>