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99" r:id="rId2"/>
    <p:sldId id="256" r:id="rId3"/>
    <p:sldId id="295" r:id="rId4"/>
    <p:sldId id="296" r:id="rId5"/>
    <p:sldId id="258" r:id="rId6"/>
    <p:sldId id="300" r:id="rId7"/>
    <p:sldId id="259" r:id="rId8"/>
    <p:sldId id="260" r:id="rId9"/>
    <p:sldId id="261" r:id="rId10"/>
    <p:sldId id="262" r:id="rId11"/>
    <p:sldId id="264" r:id="rId12"/>
    <p:sldId id="265" r:id="rId13"/>
    <p:sldId id="269" r:id="rId14"/>
    <p:sldId id="268" r:id="rId15"/>
    <p:sldId id="270" r:id="rId16"/>
    <p:sldId id="272" r:id="rId17"/>
    <p:sldId id="271" r:id="rId18"/>
    <p:sldId id="297" r:id="rId19"/>
    <p:sldId id="263" r:id="rId20"/>
    <p:sldId id="275" r:id="rId21"/>
    <p:sldId id="276" r:id="rId22"/>
    <p:sldId id="279" r:id="rId23"/>
    <p:sldId id="278" r:id="rId24"/>
    <p:sldId id="277" r:id="rId25"/>
    <p:sldId id="274" r:id="rId26"/>
    <p:sldId id="280" r:id="rId27"/>
    <p:sldId id="281" r:id="rId28"/>
    <p:sldId id="298" r:id="rId29"/>
    <p:sldId id="282" r:id="rId30"/>
    <p:sldId id="283" r:id="rId31"/>
    <p:sldId id="285" r:id="rId32"/>
    <p:sldId id="301" r:id="rId33"/>
    <p:sldId id="286" r:id="rId34"/>
    <p:sldId id="287" r:id="rId35"/>
    <p:sldId id="289" r:id="rId36"/>
    <p:sldId id="292" r:id="rId37"/>
    <p:sldId id="293" r:id="rId38"/>
    <p:sldId id="290" r:id="rId39"/>
    <p:sldId id="291" r:id="rId40"/>
    <p:sldId id="294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681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68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40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40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774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9619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053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156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171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348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9851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2C40-B457-4786-A77E-E7262E93117E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7C240-37AB-412B-B954-14EB4D14CD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02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BDA9B99-02F0-8915-770E-3B6A21B8F4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56" t="4938" r="15000" b="6172"/>
          <a:stretch/>
        </p:blipFill>
        <p:spPr>
          <a:xfrm>
            <a:off x="165806" y="311150"/>
            <a:ext cx="8978194" cy="646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0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7363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waarneming in de eerste buis kun je verklaren met twee reacties. Eerst vindt een zuur-base-reactie plaats,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de vergelijking van de eerste zuur-base reactie.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 OH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1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Leg uit of bij deze eerste reactie HCO</a:t>
            </a:r>
            <a:r>
              <a:rPr lang="nl-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het zuur of de base is.</a:t>
            </a:r>
          </a:p>
          <a:p>
            <a:pPr>
              <a:lnSpc>
                <a:spcPct val="115000"/>
              </a:lnSpc>
            </a:pPr>
            <a:endParaRPr lang="nl-NL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staat  H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af.  Het is dus een zuur in deze reactie.</a:t>
            </a:r>
            <a:endParaRPr lang="nl-NL" sz="2400" baseline="300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4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4991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2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4991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223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5482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nl-NL" sz="3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625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5801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nl-NL" sz="3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 2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67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6261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nl-NL" sz="3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 2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Leg uit of bij deze reactie HCO</a:t>
            </a:r>
            <a:r>
              <a:rPr lang="nl-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het zuur of de base 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748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6933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nl-NL" sz="3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 2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Leg uit of bij deze reactie HCO</a:t>
            </a:r>
            <a:r>
              <a:rPr lang="nl-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het zuur of de base 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neemt H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op. In deze reactie is het een base.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72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7535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nl-NL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 2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Leg uit of bij deze reactie HCO</a:t>
            </a:r>
            <a:r>
              <a:rPr lang="nl-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het zuur of de base 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neemt H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op. In deze reactie is het een base.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is jullie antwoord op de onderzoeksvraag?    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Beide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66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7535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zuur-basereactie die plaatsvindt in de tweede buis.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nl-NL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 2 H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Leg uit of bij deze reactie HCO</a:t>
            </a:r>
            <a:r>
              <a:rPr lang="nl-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het zuur of de base is.</a:t>
            </a:r>
          </a:p>
          <a:p>
            <a:pPr>
              <a:lnSpc>
                <a:spcPct val="115000"/>
              </a:lnSpc>
            </a:pPr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neemt H</a:t>
            </a:r>
            <a:r>
              <a:rPr lang="nl-NL" sz="24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op. In deze reactie is het een base.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is jullie antwoord op de onderzoeksvraag?   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Beide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7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4485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397429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1062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99109"/>
      </p:ext>
    </p:extLst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4485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Blauw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r>
              <a:rPr lang="nl-NL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Roze-Rood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945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4976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Blauw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1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49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41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Blauw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1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Thymolblauw kleurt oplossing blauw</a:t>
            </a: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01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834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Blauw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1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Thymolblauw kleurt oplossing blauw:    pH boven 9,6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8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625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Blauw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1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Thymolblauw kleurt oplossing blauw:    pH boven 9,6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Oplossing wordt basisch.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765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834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Blauw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1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Thymolblauw kleurt oplossing blauw:    pH boven 9,6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Oplossing wordt basisch. HCO</a:t>
            </a:r>
            <a:r>
              <a:rPr lang="nl-NL" sz="2400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reageert met water als base.</a:t>
            </a:r>
            <a:endParaRPr lang="nl-NL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081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401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r>
              <a:rPr lang="nl-NL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Roze-rood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2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595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41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r>
              <a:rPr lang="nl-NL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Roze-rood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2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Thymolblauw kleurt oplossing rood:    pH onder 1,2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85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834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r>
              <a:rPr lang="nl-NL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Roze-rood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aan de hand van de waarneming in buis 2 uit of het waterstofcarbonaation als een zuur of als een base reageert met water.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Thymolblauw kleurt oplossing rood:    pH onder 1,2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Oplossing wordt zuur. HSO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reageert met water als zuur.</a:t>
            </a:r>
            <a:endParaRPr lang="nl-NL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481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176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Voeg de inhoud van buis 2 toe aan buis 1: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geel,  gasbelletjes</a:t>
            </a: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629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4248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waarneming in de eerste buis kun je verklaren met twee reacties. Eerst vindt een zuur-base-reactie plaats,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254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176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Voeg de inhoud van buis 2 toe aan buis 1: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geel,  gasbelletjes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Geef de vergelijking van de reactie die optreedt.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344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428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Voeg de inhoud van buis 2 toe aan buis 1: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geel,  gasbelletjes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reactie die optreedt.</a:t>
            </a:r>
          </a:p>
          <a:p>
            <a:pPr lvl="0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424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5761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Voeg de inhoud van buis 2 toe aan buis 1: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geel,  gasbelletjes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reactie die optreedt.</a:t>
            </a:r>
          </a:p>
          <a:p>
            <a:pPr lvl="0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98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40179BC-F78C-4BA2-A46D-A7063FB69E3B}"/>
              </a:ext>
            </a:extLst>
          </p:cNvPr>
          <p:cNvSpPr/>
          <p:nvPr/>
        </p:nvSpPr>
        <p:spPr>
          <a:xfrm>
            <a:off x="284967" y="119268"/>
            <a:ext cx="8574066" cy="655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2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water als een zuur of als een base?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Benodigdheden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1 ongeveer 3 cm NaHCO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In reageerbuis 2 ongeveer 3 cm NaHSO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oplossing 0,1 M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Druppelflesje thymolblauw-oplossing.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1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buis 2 een aantal druppels thymolblauw-oplossing toe. 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in Binas op welke drie kleuren thymolblauw kan hebben.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nl-NL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Voeg de inhoud van buis 2 toe aan buis 1: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geel,  gasbelletjes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Geef de vergelijking van de reactie die optreedt.</a:t>
            </a:r>
          </a:p>
          <a:p>
            <a:pPr lvl="0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SO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6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0E1B3DD-3694-418E-B32A-7FDADD0484E0}"/>
              </a:ext>
            </a:extLst>
          </p:cNvPr>
          <p:cNvSpPr/>
          <p:nvPr/>
        </p:nvSpPr>
        <p:spPr>
          <a:xfrm>
            <a:off x="331940" y="135873"/>
            <a:ext cx="8711852" cy="4551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Onderzoeksvraag 3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Zijn oplossingen van 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zuur of basisch?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66B9186D-8442-440B-85BC-00F42BAE5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556868"/>
              </p:ext>
            </p:extLst>
          </p:nvPr>
        </p:nvGraphicFramePr>
        <p:xfrm>
          <a:off x="331940" y="1177447"/>
          <a:ext cx="8523962" cy="3263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183">
                  <a:extLst>
                    <a:ext uri="{9D8B030D-6E8A-4147-A177-3AD203B41FA5}">
                      <a16:colId xmlns:a16="http://schemas.microsoft.com/office/drawing/2014/main" val="4110692100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682016687"/>
                    </a:ext>
                  </a:extLst>
                </a:gridCol>
                <a:gridCol w="1636985">
                  <a:extLst>
                    <a:ext uri="{9D8B030D-6E8A-4147-A177-3AD203B41FA5}">
                      <a16:colId xmlns:a16="http://schemas.microsoft.com/office/drawing/2014/main" val="4006361334"/>
                    </a:ext>
                  </a:extLst>
                </a:gridCol>
                <a:gridCol w="1695965">
                  <a:extLst>
                    <a:ext uri="{9D8B030D-6E8A-4147-A177-3AD203B41FA5}">
                      <a16:colId xmlns:a16="http://schemas.microsoft.com/office/drawing/2014/main" val="906381058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2896174154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1968792464"/>
                    </a:ext>
                  </a:extLst>
                </a:gridCol>
              </a:tblGrid>
              <a:tr h="776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Oplossing van: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Gemeten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zoutzuur?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natronloog?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904725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061292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9,6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79729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146698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202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450350"/>
      </p:ext>
    </p:extLst>
  </p:cSld>
  <p:clrMapOvr>
    <a:masterClrMapping/>
  </p:clrMapOvr>
  <p:transition spd="slow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0E1B3DD-3694-418E-B32A-7FDADD0484E0}"/>
              </a:ext>
            </a:extLst>
          </p:cNvPr>
          <p:cNvSpPr/>
          <p:nvPr/>
        </p:nvSpPr>
        <p:spPr>
          <a:xfrm>
            <a:off x="331940" y="135873"/>
            <a:ext cx="8711852" cy="6568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Onderzoeksvraag 3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Zijn oplossingen van 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zuur of basisch?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000" dirty="0"/>
          </a:p>
          <a:p>
            <a:pPr>
              <a:lnSpc>
                <a:spcPct val="115000"/>
              </a:lnSpc>
            </a:pPr>
            <a:r>
              <a:rPr lang="nl-NL" sz="2000" dirty="0"/>
              <a:t>Welke deeltjes reageren met water als base?    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HPO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20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r>
              <a:rPr lang="nl-NL" sz="2000" dirty="0"/>
              <a:t>En welke deeltjes als zuur?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endParaRPr lang="nl-NL" sz="20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r>
              <a:rPr lang="nl-NL" sz="2000" dirty="0"/>
              <a:t>Hoe kun je dat voorspellen?  </a:t>
            </a:r>
            <a:r>
              <a:rPr lang="nl-NL" sz="2400" dirty="0">
                <a:solidFill>
                  <a:schemeClr val="bg1"/>
                </a:solidFill>
              </a:rPr>
              <a:t>Vergelijk K</a:t>
            </a:r>
            <a:r>
              <a:rPr lang="nl-NL" sz="2400" baseline="-25000" dirty="0">
                <a:solidFill>
                  <a:schemeClr val="bg1"/>
                </a:solidFill>
              </a:rPr>
              <a:t>z</a:t>
            </a:r>
            <a:r>
              <a:rPr lang="nl-NL" sz="2400" dirty="0">
                <a:solidFill>
                  <a:schemeClr val="bg1"/>
                </a:solidFill>
              </a:rPr>
              <a:t> en K</a:t>
            </a:r>
            <a:r>
              <a:rPr lang="nl-NL" sz="2400" baseline="-25000" dirty="0">
                <a:solidFill>
                  <a:schemeClr val="bg1"/>
                </a:solidFill>
              </a:rPr>
              <a:t>b</a:t>
            </a:r>
          </a:p>
          <a:p>
            <a:pPr>
              <a:lnSpc>
                <a:spcPct val="115000"/>
              </a:lnSpc>
            </a:pPr>
            <a:endParaRPr lang="nl-NL" sz="2400" baseline="-25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F9747E0-5C64-40AD-946E-3AEB698CB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6582"/>
              </p:ext>
            </p:extLst>
          </p:nvPr>
        </p:nvGraphicFramePr>
        <p:xfrm>
          <a:off x="331940" y="1177447"/>
          <a:ext cx="8523962" cy="3263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183">
                  <a:extLst>
                    <a:ext uri="{9D8B030D-6E8A-4147-A177-3AD203B41FA5}">
                      <a16:colId xmlns:a16="http://schemas.microsoft.com/office/drawing/2014/main" val="4110692100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682016687"/>
                    </a:ext>
                  </a:extLst>
                </a:gridCol>
                <a:gridCol w="1636985">
                  <a:extLst>
                    <a:ext uri="{9D8B030D-6E8A-4147-A177-3AD203B41FA5}">
                      <a16:colId xmlns:a16="http://schemas.microsoft.com/office/drawing/2014/main" val="4006361334"/>
                    </a:ext>
                  </a:extLst>
                </a:gridCol>
                <a:gridCol w="1695965">
                  <a:extLst>
                    <a:ext uri="{9D8B030D-6E8A-4147-A177-3AD203B41FA5}">
                      <a16:colId xmlns:a16="http://schemas.microsoft.com/office/drawing/2014/main" val="906381058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2896174154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1968792464"/>
                    </a:ext>
                  </a:extLst>
                </a:gridCol>
              </a:tblGrid>
              <a:tr h="776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Oplossing van: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Gemeten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zoutzuur?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natronloog?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904725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2,1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061292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9,6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79729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146698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202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644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0E1B3DD-3694-418E-B32A-7FDADD0484E0}"/>
              </a:ext>
            </a:extLst>
          </p:cNvPr>
          <p:cNvSpPr/>
          <p:nvPr/>
        </p:nvSpPr>
        <p:spPr>
          <a:xfrm>
            <a:off x="331940" y="135873"/>
            <a:ext cx="8711852" cy="6568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Onderzoeksvraag 3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Zijn oplossingen van 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zuur of basisch?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000" dirty="0"/>
          </a:p>
          <a:p>
            <a:pPr>
              <a:lnSpc>
                <a:spcPct val="115000"/>
              </a:lnSpc>
            </a:pPr>
            <a:r>
              <a:rPr lang="nl-NL" sz="2000" dirty="0"/>
              <a:t>Welke deeltjes reageren met water als base?   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HPO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2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</a:pPr>
            <a:r>
              <a:rPr lang="nl-NL" sz="2000" dirty="0"/>
              <a:t>En welke deeltjes als zuur?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endParaRPr lang="nl-NL" sz="20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r>
              <a:rPr lang="nl-NL" sz="2000" dirty="0"/>
              <a:t>Hoe kun je dat voorspellen?  </a:t>
            </a:r>
            <a:r>
              <a:rPr lang="nl-NL" sz="2400" dirty="0">
                <a:solidFill>
                  <a:schemeClr val="bg1"/>
                </a:solidFill>
              </a:rPr>
              <a:t>Vergelijk K</a:t>
            </a:r>
            <a:r>
              <a:rPr lang="nl-NL" sz="2400" baseline="-25000" dirty="0">
                <a:solidFill>
                  <a:schemeClr val="bg1"/>
                </a:solidFill>
              </a:rPr>
              <a:t>z</a:t>
            </a:r>
            <a:r>
              <a:rPr lang="nl-NL" sz="2400" dirty="0">
                <a:solidFill>
                  <a:schemeClr val="bg1"/>
                </a:solidFill>
              </a:rPr>
              <a:t> en K</a:t>
            </a:r>
            <a:r>
              <a:rPr lang="nl-NL" sz="2400" baseline="-25000" dirty="0">
                <a:solidFill>
                  <a:schemeClr val="bg1"/>
                </a:solidFill>
              </a:rPr>
              <a:t>b</a:t>
            </a:r>
          </a:p>
          <a:p>
            <a:pPr>
              <a:lnSpc>
                <a:spcPct val="115000"/>
              </a:lnSpc>
            </a:pPr>
            <a:endParaRPr lang="nl-NL" sz="2400" baseline="-25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C06B7B4D-F070-4C64-962B-341F83FD4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877045"/>
              </p:ext>
            </p:extLst>
          </p:nvPr>
        </p:nvGraphicFramePr>
        <p:xfrm>
          <a:off x="331940" y="1177447"/>
          <a:ext cx="8523962" cy="3263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183">
                  <a:extLst>
                    <a:ext uri="{9D8B030D-6E8A-4147-A177-3AD203B41FA5}">
                      <a16:colId xmlns:a16="http://schemas.microsoft.com/office/drawing/2014/main" val="4110692100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682016687"/>
                    </a:ext>
                  </a:extLst>
                </a:gridCol>
                <a:gridCol w="1636985">
                  <a:extLst>
                    <a:ext uri="{9D8B030D-6E8A-4147-A177-3AD203B41FA5}">
                      <a16:colId xmlns:a16="http://schemas.microsoft.com/office/drawing/2014/main" val="4006361334"/>
                    </a:ext>
                  </a:extLst>
                </a:gridCol>
                <a:gridCol w="1695965">
                  <a:extLst>
                    <a:ext uri="{9D8B030D-6E8A-4147-A177-3AD203B41FA5}">
                      <a16:colId xmlns:a16="http://schemas.microsoft.com/office/drawing/2014/main" val="906381058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2896174154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1968792464"/>
                    </a:ext>
                  </a:extLst>
                </a:gridCol>
              </a:tblGrid>
              <a:tr h="776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Oplossing van: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Gemeten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zoutzuur?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natronloog?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904725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2,1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061292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9,6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79729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146698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202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4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0E1B3DD-3694-418E-B32A-7FDADD0484E0}"/>
              </a:ext>
            </a:extLst>
          </p:cNvPr>
          <p:cNvSpPr/>
          <p:nvPr/>
        </p:nvSpPr>
        <p:spPr>
          <a:xfrm>
            <a:off x="331940" y="135873"/>
            <a:ext cx="8711852" cy="6568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Onderzoeksvraag 3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Zijn oplossingen van 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zuur of basisch?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000" dirty="0"/>
          </a:p>
          <a:p>
            <a:pPr>
              <a:lnSpc>
                <a:spcPct val="115000"/>
              </a:lnSpc>
            </a:pPr>
            <a:r>
              <a:rPr lang="nl-NL" sz="2000" dirty="0"/>
              <a:t>Welke deeltjes reageren met water als base?   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HPO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2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</a:pPr>
            <a:r>
              <a:rPr lang="nl-NL" sz="2000" dirty="0"/>
              <a:t>En welke deeltjes als zuur?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endParaRPr lang="nl-NL" sz="2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</a:pPr>
            <a:r>
              <a:rPr lang="nl-NL" sz="2000" dirty="0"/>
              <a:t>Hoe kun je dat voorspellen?  </a:t>
            </a:r>
            <a:r>
              <a:rPr lang="nl-NL" sz="2400" dirty="0">
                <a:solidFill>
                  <a:schemeClr val="bg1"/>
                </a:solidFill>
              </a:rPr>
              <a:t>Vergelijk K</a:t>
            </a:r>
            <a:r>
              <a:rPr lang="nl-NL" sz="2400" baseline="-25000" dirty="0">
                <a:solidFill>
                  <a:schemeClr val="bg1"/>
                </a:solidFill>
              </a:rPr>
              <a:t>z</a:t>
            </a:r>
            <a:r>
              <a:rPr lang="nl-NL" sz="2400" dirty="0">
                <a:solidFill>
                  <a:schemeClr val="bg1"/>
                </a:solidFill>
              </a:rPr>
              <a:t> en K</a:t>
            </a:r>
            <a:r>
              <a:rPr lang="nl-NL" sz="2400" baseline="-25000" dirty="0">
                <a:solidFill>
                  <a:schemeClr val="bg1"/>
                </a:solidFill>
              </a:rPr>
              <a:t>b</a:t>
            </a:r>
          </a:p>
          <a:p>
            <a:pPr>
              <a:lnSpc>
                <a:spcPct val="115000"/>
              </a:lnSpc>
            </a:pPr>
            <a:endParaRPr lang="nl-NL" sz="2400" baseline="-25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64DCA76-0FF5-4B29-A835-851BCBAB1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184719"/>
              </p:ext>
            </p:extLst>
          </p:nvPr>
        </p:nvGraphicFramePr>
        <p:xfrm>
          <a:off x="331940" y="1177447"/>
          <a:ext cx="8523962" cy="3263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183">
                  <a:extLst>
                    <a:ext uri="{9D8B030D-6E8A-4147-A177-3AD203B41FA5}">
                      <a16:colId xmlns:a16="http://schemas.microsoft.com/office/drawing/2014/main" val="4110692100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682016687"/>
                    </a:ext>
                  </a:extLst>
                </a:gridCol>
                <a:gridCol w="1636985">
                  <a:extLst>
                    <a:ext uri="{9D8B030D-6E8A-4147-A177-3AD203B41FA5}">
                      <a16:colId xmlns:a16="http://schemas.microsoft.com/office/drawing/2014/main" val="4006361334"/>
                    </a:ext>
                  </a:extLst>
                </a:gridCol>
                <a:gridCol w="1695965">
                  <a:extLst>
                    <a:ext uri="{9D8B030D-6E8A-4147-A177-3AD203B41FA5}">
                      <a16:colId xmlns:a16="http://schemas.microsoft.com/office/drawing/2014/main" val="906381058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2896174154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1968792464"/>
                    </a:ext>
                  </a:extLst>
                </a:gridCol>
              </a:tblGrid>
              <a:tr h="776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Oplossing van: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Gemeten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zoutzuur?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natronloog?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904725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2,1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061292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9,6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79729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146698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202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62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0E1B3DD-3694-418E-B32A-7FDADD0484E0}"/>
              </a:ext>
            </a:extLst>
          </p:cNvPr>
          <p:cNvSpPr/>
          <p:nvPr/>
        </p:nvSpPr>
        <p:spPr>
          <a:xfrm>
            <a:off x="331940" y="135873"/>
            <a:ext cx="8711852" cy="6568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Onderzoeksvraag 3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Zijn oplossingen van 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zuur of basisch?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000" dirty="0"/>
          </a:p>
          <a:p>
            <a:pPr>
              <a:lnSpc>
                <a:spcPct val="115000"/>
              </a:lnSpc>
            </a:pPr>
            <a:r>
              <a:rPr lang="nl-NL" sz="2000" dirty="0"/>
              <a:t>Welke deeltjes reageren met water als base?   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2000" dirty="0"/>
          </a:p>
          <a:p>
            <a:pPr>
              <a:lnSpc>
                <a:spcPct val="115000"/>
              </a:lnSpc>
            </a:pPr>
            <a:r>
              <a:rPr lang="nl-NL" sz="2000" dirty="0"/>
              <a:t>En welke deeltjes als zuur?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H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endParaRPr lang="nl-NL" sz="2000" dirty="0"/>
          </a:p>
          <a:p>
            <a:pPr>
              <a:lnSpc>
                <a:spcPct val="115000"/>
              </a:lnSpc>
            </a:pPr>
            <a:r>
              <a:rPr lang="nl-NL" sz="2000" dirty="0"/>
              <a:t>Hoe kun je dat voorspellen?  </a:t>
            </a:r>
            <a:r>
              <a:rPr lang="nl-NL" sz="2400" dirty="0">
                <a:solidFill>
                  <a:srgbClr val="FF0000"/>
                </a:solidFill>
              </a:rPr>
              <a:t>Vergelijk K</a:t>
            </a:r>
            <a:r>
              <a:rPr lang="nl-NL" sz="2400" baseline="-25000" dirty="0">
                <a:solidFill>
                  <a:srgbClr val="FF0000"/>
                </a:solidFill>
              </a:rPr>
              <a:t>z</a:t>
            </a:r>
            <a:r>
              <a:rPr lang="nl-NL" sz="2400" dirty="0">
                <a:solidFill>
                  <a:srgbClr val="FF0000"/>
                </a:solidFill>
              </a:rPr>
              <a:t> en K</a:t>
            </a:r>
            <a:r>
              <a:rPr lang="nl-NL" sz="2400" baseline="-25000" dirty="0">
                <a:solidFill>
                  <a:srgbClr val="FF0000"/>
                </a:solidFill>
              </a:rPr>
              <a:t>b</a:t>
            </a:r>
          </a:p>
          <a:p>
            <a:pPr>
              <a:lnSpc>
                <a:spcPct val="115000"/>
              </a:lnSpc>
            </a:pPr>
            <a:endParaRPr lang="nl-NL" sz="2400" baseline="-25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CAE95D7-34EB-4B1A-B6BF-00DDA9FE4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280164"/>
              </p:ext>
            </p:extLst>
          </p:nvPr>
        </p:nvGraphicFramePr>
        <p:xfrm>
          <a:off x="331940" y="1177447"/>
          <a:ext cx="8523962" cy="3263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183">
                  <a:extLst>
                    <a:ext uri="{9D8B030D-6E8A-4147-A177-3AD203B41FA5}">
                      <a16:colId xmlns:a16="http://schemas.microsoft.com/office/drawing/2014/main" val="4110692100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682016687"/>
                    </a:ext>
                  </a:extLst>
                </a:gridCol>
                <a:gridCol w="1636985">
                  <a:extLst>
                    <a:ext uri="{9D8B030D-6E8A-4147-A177-3AD203B41FA5}">
                      <a16:colId xmlns:a16="http://schemas.microsoft.com/office/drawing/2014/main" val="4006361334"/>
                    </a:ext>
                  </a:extLst>
                </a:gridCol>
                <a:gridCol w="1695965">
                  <a:extLst>
                    <a:ext uri="{9D8B030D-6E8A-4147-A177-3AD203B41FA5}">
                      <a16:colId xmlns:a16="http://schemas.microsoft.com/office/drawing/2014/main" val="906381058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2896174154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1968792464"/>
                    </a:ext>
                  </a:extLst>
                </a:gridCol>
              </a:tblGrid>
              <a:tr h="776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Oplossing van: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Gemeten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zoutzuur?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natronloog?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904725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2,1 ∙ 10</a:t>
                      </a:r>
                      <a:r>
                        <a:rPr lang="nl-NL" sz="18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14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061292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9,6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 ∙ 10</a:t>
                      </a:r>
                      <a:r>
                        <a:rPr lang="nl-NL" sz="18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 ∙ 10</a:t>
                      </a:r>
                      <a:r>
                        <a:rPr lang="nl-NL" sz="18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79729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 ∙ 10</a:t>
                      </a:r>
                      <a:r>
                        <a:rPr lang="nl-NL" sz="18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 ∙ 10</a:t>
                      </a:r>
                      <a:r>
                        <a:rPr lang="nl-NL" sz="18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146698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 ∙ 10</a:t>
                      </a:r>
                      <a:r>
                        <a:rPr lang="nl-NL" sz="18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202830"/>
                  </a:ext>
                </a:extLst>
              </a:tr>
            </a:tbl>
          </a:graphicData>
        </a:graphic>
      </p:graphicFrame>
      <p:sp>
        <p:nvSpPr>
          <p:cNvPr id="3" name="Ovaal 2">
            <a:extLst>
              <a:ext uri="{FF2B5EF4-FFF2-40B4-BE49-F238E27FC236}">
                <a16:creationId xmlns:a16="http://schemas.microsoft.com/office/drawing/2014/main" id="{E4A897FC-8BF9-491F-A7BA-A1BBDDD0BFBA}"/>
              </a:ext>
            </a:extLst>
          </p:cNvPr>
          <p:cNvSpPr/>
          <p:nvPr/>
        </p:nvSpPr>
        <p:spPr>
          <a:xfrm>
            <a:off x="2828657" y="2640651"/>
            <a:ext cx="1367328" cy="46147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AD396C48-521B-4296-81D2-DFF7A98C11DC}"/>
              </a:ext>
            </a:extLst>
          </p:cNvPr>
          <p:cNvSpPr/>
          <p:nvPr/>
        </p:nvSpPr>
        <p:spPr>
          <a:xfrm>
            <a:off x="4485117" y="3245979"/>
            <a:ext cx="1367328" cy="47998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67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0E1B3DD-3694-418E-B32A-7FDADD0484E0}"/>
              </a:ext>
            </a:extLst>
          </p:cNvPr>
          <p:cNvSpPr/>
          <p:nvPr/>
        </p:nvSpPr>
        <p:spPr>
          <a:xfrm>
            <a:off x="331940" y="135873"/>
            <a:ext cx="8711852" cy="7099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Onderzoeksvraag 3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Zijn oplossingen van 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zuur of basisch?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nl-NL" sz="1000" dirty="0"/>
          </a:p>
          <a:p>
            <a:pPr>
              <a:lnSpc>
                <a:spcPct val="115000"/>
              </a:lnSpc>
            </a:pPr>
            <a:r>
              <a:rPr lang="nl-NL" sz="2000" dirty="0"/>
              <a:t>Welke deeltjes reageren met water als base?   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2000" dirty="0"/>
          </a:p>
          <a:p>
            <a:pPr>
              <a:lnSpc>
                <a:spcPct val="115000"/>
              </a:lnSpc>
            </a:pPr>
            <a:r>
              <a:rPr lang="nl-NL" sz="2000" dirty="0"/>
              <a:t>En welke deeltjes als zuur?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H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en   H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</a:t>
            </a:r>
            <a:r>
              <a:rPr lang="nl-NL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endParaRPr lang="nl-NL" sz="2000" dirty="0"/>
          </a:p>
          <a:p>
            <a:pPr>
              <a:lnSpc>
                <a:spcPct val="115000"/>
              </a:lnSpc>
            </a:pPr>
            <a:r>
              <a:rPr lang="nl-NL" sz="2000" dirty="0"/>
              <a:t>Hoe kun je dat voorspellen?  </a:t>
            </a:r>
            <a:r>
              <a:rPr lang="nl-NL" sz="2400" dirty="0"/>
              <a:t>Vergelijk K</a:t>
            </a:r>
            <a:r>
              <a:rPr lang="nl-NL" sz="2400" baseline="-25000" dirty="0"/>
              <a:t>z</a:t>
            </a:r>
            <a:r>
              <a:rPr lang="nl-NL" sz="2400" dirty="0"/>
              <a:t> en K</a:t>
            </a:r>
            <a:r>
              <a:rPr lang="nl-NL" sz="2400" baseline="-25000" dirty="0"/>
              <a:t>b</a:t>
            </a:r>
          </a:p>
          <a:p>
            <a:pPr>
              <a:lnSpc>
                <a:spcPct val="115000"/>
              </a:lnSpc>
            </a:pPr>
            <a:endParaRPr lang="nl-NL" sz="2400" baseline="-25000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</a:pPr>
            <a:r>
              <a:rPr lang="nl-NL" sz="2000" dirty="0">
                <a:solidFill>
                  <a:srgbClr val="FF0000"/>
                </a:solidFill>
              </a:rPr>
              <a:t>Vul in de laatste twee kolommen steeds  'ja' of 'nee' in</a:t>
            </a:r>
            <a:r>
              <a:rPr lang="nl-NL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47F1023-F17B-49AA-B0B8-D74D116C1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11208"/>
              </p:ext>
            </p:extLst>
          </p:nvPr>
        </p:nvGraphicFramePr>
        <p:xfrm>
          <a:off x="331940" y="1177447"/>
          <a:ext cx="8523962" cy="3263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183">
                  <a:extLst>
                    <a:ext uri="{9D8B030D-6E8A-4147-A177-3AD203B41FA5}">
                      <a16:colId xmlns:a16="http://schemas.microsoft.com/office/drawing/2014/main" val="4110692100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682016687"/>
                    </a:ext>
                  </a:extLst>
                </a:gridCol>
                <a:gridCol w="1636985">
                  <a:extLst>
                    <a:ext uri="{9D8B030D-6E8A-4147-A177-3AD203B41FA5}">
                      <a16:colId xmlns:a16="http://schemas.microsoft.com/office/drawing/2014/main" val="4006361334"/>
                    </a:ext>
                  </a:extLst>
                </a:gridCol>
                <a:gridCol w="1695965">
                  <a:extLst>
                    <a:ext uri="{9D8B030D-6E8A-4147-A177-3AD203B41FA5}">
                      <a16:colId xmlns:a16="http://schemas.microsoft.com/office/drawing/2014/main" val="906381058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2896174154"/>
                    </a:ext>
                  </a:extLst>
                </a:gridCol>
                <a:gridCol w="1408665">
                  <a:extLst>
                    <a:ext uri="{9D8B030D-6E8A-4147-A177-3AD203B41FA5}">
                      <a16:colId xmlns:a16="http://schemas.microsoft.com/office/drawing/2014/main" val="1968792464"/>
                    </a:ext>
                  </a:extLst>
                </a:gridCol>
              </a:tblGrid>
              <a:tr h="776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Oplossing van: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Gemeten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zoutzuur?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Reactie mogelijk met natronloog?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904725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2,1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0061292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9,6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79729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146698"/>
                  </a:ext>
                </a:extLst>
              </a:tr>
              <a:tr h="62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</a:t>
                      </a:r>
                      <a:r>
                        <a:rPr lang="nl-NL" sz="20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 ∙ 10</a:t>
                      </a:r>
                      <a:r>
                        <a:rPr lang="nl-NL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 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3202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800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488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     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 neerslag  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					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waarneming in de eerste buis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 je verklaren met twee reacties. Eerst vindt een zuur-base-reactie plaats,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de vergelijking van de eerste zuur-base reactie. 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8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453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4248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       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 neerslag.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waarneming in de eerste buis kun je verklaren met twee reacties.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Eerst vindt een zuur-base-reactie plaats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963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488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 		      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waarneming in de eerste buis kun je verklaren met twee reacties. Eerst vindt een zuur-base-reactie plaats,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de vergelijking van de eerste zuur-base reactie.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740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562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nl-NL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waarneming in de eerste buis kun je verklaren met twee reacties. Eerst vindt een zuur-base-reactie plaats,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de vergelijking van de eerste zuur-base reactie.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 OH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  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463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6902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waarneming in de eerste buis kun je verklaren met twee reacties. Eerst vindt een zuur-base-reactie plaats,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de vergelijking van de eerste zuur-base reactie.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 OH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  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75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2D76FC77-B626-4DE6-8967-6E19FF150008}"/>
              </a:ext>
            </a:extLst>
          </p:cNvPr>
          <p:cNvSpPr/>
          <p:nvPr/>
        </p:nvSpPr>
        <p:spPr>
          <a:xfrm>
            <a:off x="231732" y="156569"/>
            <a:ext cx="8912268" cy="6196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0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Onderzoeksvraag 1</a:t>
            </a:r>
            <a:endParaRPr lang="nl-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Behoort het waterstofcarbonaation, 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tot de zuren of basen?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285240" algn="l"/>
              </a:tabLs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Schenk in drie reageerbuizen enkele mL calciumwaterstofcarbonaatoplossing        (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eerste buis een beetje natronloog ( Na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toe.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Voeg aan de tweede buis een beetje zoutzuur ( H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toe. Laat de buis enige tijd staan en let op </a:t>
            </a:r>
            <a:r>
              <a:rPr lang="nl-NL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gasvorming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waarneming in de eerste buis kun je verklaren met twee reacties. Eerst vindt een zuur-base-reactie plaats, daarna een neerslagreactie: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→  Ca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de vergelijking van de eerste zuur-base reactie.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+   OH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   CO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sz="2400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 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H</a:t>
            </a:r>
            <a:r>
              <a:rPr lang="nl-NL" sz="24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1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Leg uit of bij deze eerste reactie HCO</a:t>
            </a:r>
            <a:r>
              <a:rPr lang="nl-NL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het zuur of de base is.</a:t>
            </a:r>
          </a:p>
          <a:p>
            <a:pPr>
              <a:lnSpc>
                <a:spcPct val="115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135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4035</Words>
  <Application>Microsoft Office PowerPoint</Application>
  <PresentationFormat>Diavoorstelling (4:3)</PresentationFormat>
  <Paragraphs>790</Paragraphs>
  <Slides>40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Symbol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Boddeke</cp:lastModifiedBy>
  <cp:revision>23</cp:revision>
  <dcterms:created xsi:type="dcterms:W3CDTF">2018-11-22T21:06:53Z</dcterms:created>
  <dcterms:modified xsi:type="dcterms:W3CDTF">2023-05-01T04:20:30Z</dcterms:modified>
</cp:coreProperties>
</file>